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jpeg" ContentType="image/jpeg"/>
  <Default Extension="xml" ContentType="application/xml"/>
  <Default Extension="wdp" ContentType="image/vnd.ms-photo"/>
  <Override PartName="/ppt/presentation.xml" ContentType="application/vnd.openxmlformats-officedocument.presentationml.presentation.main+xml"/>
  <Override PartName="/ppt/slides/slide2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26.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0.xml" ContentType="application/vnd.openxmlformats-officedocument.presentationml.slide+xml"/>
  <Override PartName="/ppt/slides/slide1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Layouts/slideLayout4.xml" ContentType="application/vnd.openxmlformats-officedocument.presentationml.slideLayout+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Masters/notesMaster1.xml" ContentType="application/vnd.openxmlformats-officedocument.presentationml.notesMaster+xml"/>
  <Override PartName="/ppt/theme/theme4.xml" ContentType="application/vnd.openxmlformats-officedocument.theme+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9.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ppt/tags/tag5.xml" ContentType="application/vnd.openxmlformats-officedocument.presentationml.tags+xml"/>
  <Override PartName="/ppt/tags/tag10.xml" ContentType="application/vnd.openxmlformats-officedocument.presentationml.tags+xml"/>
  <Override PartName="/ppt/tags/tag6.xml" ContentType="application/vnd.openxmlformats-officedocument.presentationml.tags+xml"/>
  <Override PartName="/ppt/tags/tag11.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1" r:id="rId1"/>
    <p:sldMasterId id="2147483665" r:id="rId2"/>
    <p:sldMasterId id="2147483667" r:id="rId3"/>
  </p:sldMasterIdLst>
  <p:notesMasterIdLst>
    <p:notesMasterId r:id="rId31"/>
  </p:notesMasterIdLst>
  <p:sldIdLst>
    <p:sldId id="282" r:id="rId4"/>
    <p:sldId id="256" r:id="rId5"/>
    <p:sldId id="262" r:id="rId6"/>
    <p:sldId id="261" r:id="rId7"/>
    <p:sldId id="263" r:id="rId8"/>
    <p:sldId id="264" r:id="rId9"/>
    <p:sldId id="257" r:id="rId10"/>
    <p:sldId id="259" r:id="rId11"/>
    <p:sldId id="258" r:id="rId12"/>
    <p:sldId id="260"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Default Section" id="{92139A75-D43F-4B93-B620-7B0BA5C87E3B}">
          <p14:sldIdLst>
            <p14:sldId id="256"/>
            <p14:sldId id="262"/>
            <p14:sldId id="261"/>
            <p14:sldId id="263"/>
            <p14:sldId id="264"/>
            <p14:sldId id="257"/>
            <p14:sldId id="259"/>
          </p14:sldIdLst>
        </p14:section>
        <p14:section name="Untitled Section" id="{BBADB7B2-FE97-486A-B900-74C5CB9B96D8}">
          <p14:sldIdLst>
            <p14:sldId id="258"/>
            <p14:sldId id="260"/>
            <p14:sldId id="265"/>
            <p14:sldId id="266"/>
            <p14:sldId id="267"/>
            <p14:sldId id="268"/>
            <p14:sldId id="269"/>
            <p14:sldId id="270"/>
            <p14:sldId id="271"/>
            <p14:sldId id="272"/>
            <p14:sldId id="273"/>
            <p14:sldId id="274"/>
            <p14:sldId id="275"/>
            <p14:sldId id="276"/>
            <p14:sldId id="277"/>
            <p14:sldId id="278"/>
            <p14:sldId id="279"/>
            <p14:sldId id="280"/>
            <p14:sldId id="281"/>
          </p14:sldIdLst>
        </p14:section>
      </p14:sectionLst>
    </p:ex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6C1A00"/>
    <a:srgbClr val="800080"/>
    <a:srgbClr val="990099"/>
    <a:srgbClr val="FFC901"/>
    <a:srgbClr val="58004E"/>
    <a:srgbClr val="FE9202"/>
    <a:srgbClr val="CC0099"/>
    <a:srgbClr val="1D3A00"/>
    <a:srgbClr val="5EEC3C"/>
    <a:srgbClr val="00703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47" d="100"/>
          <a:sy n="147" d="100"/>
        </p:scale>
        <p:origin x="-594" y="-96"/>
      </p:cViewPr>
      <p:guideLst>
        <p:guide orient="horz" pos="1620"/>
        <p:guide pos="2880"/>
      </p:guideLst>
    </p:cSldViewPr>
  </p:slideViewPr>
  <p:notesTextViewPr>
    <p:cViewPr>
      <p:scale>
        <a:sx n="1" d="1"/>
        <a:sy n="1" d="1"/>
      </p:scale>
      <p:origin x="0" y="0"/>
    </p:cViewPr>
  </p:notesTextViewPr>
  <p:gridSpacing cx="156370338" cy="15637033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38"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37" Type="http://schemas.openxmlformats.org/officeDocument/2006/relationships/customXml" Target="../customXml/item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customXml" Target="../customXml/item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5/27/2021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p14="http://schemas.microsoft.com/office/powerpoint/2010/main" xmlns=""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pPr/>
              <a:t>10</a:t>
            </a:fld>
            <a:endParaRPr lang="en-US"/>
          </a:p>
        </p:txBody>
      </p:sp>
    </p:spTree>
    <p:extLst>
      <p:ext uri="{BB962C8B-B14F-4D97-AF65-F5344CB8AC3E}">
        <p14:creationId xmlns:p14="http://schemas.microsoft.com/office/powerpoint/2010/main" xmlns="" val="12845968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1_Title Slide">
    <p:bg>
      <p:bgPr>
        <a:solidFill>
          <a:schemeClr val="bg1"/>
        </a:solidFill>
        <a:effectLst/>
      </p:bgPr>
    </p:bg>
    <p:spTree>
      <p:nvGrpSpPr>
        <p:cNvPr id="1" name=""/>
        <p:cNvGrpSpPr/>
        <p:nvPr/>
      </p:nvGrpSpPr>
      <p:grpSpPr>
        <a:xfrm>
          <a:off x="0" y="0"/>
          <a:ext cx="0" cy="0"/>
          <a:chOff x="0" y="0"/>
          <a:chExt cx="0" cy="0"/>
        </a:xfrm>
      </p:grpSpPr>
      <p:grpSp>
        <p:nvGrpSpPr>
          <p:cNvPr id="2" name="Group 8">
            <a:extLst>
              <a:ext uri="{FF2B5EF4-FFF2-40B4-BE49-F238E27FC236}">
                <a16:creationId xmlns:a16="http://schemas.microsoft.com/office/drawing/2014/main" xmlns="" id="{A9F4611A-4229-4415-8235-7EC73A7521CD}"/>
              </a:ext>
            </a:extLst>
          </p:cNvPr>
          <p:cNvGrpSpPr/>
          <p:nvPr/>
        </p:nvGrpSpPr>
        <p:grpSpPr>
          <a:xfrm>
            <a:off x="1" y="0"/>
            <a:ext cx="9144793" cy="5143501"/>
            <a:chOff x="0" y="0"/>
            <a:chExt cx="9144793" cy="6858001"/>
          </a:xfrm>
        </p:grpSpPr>
        <p:sp>
          <p:nvSpPr>
            <p:cNvPr id="10" name="Rectangle 9">
              <a:extLst>
                <a:ext uri="{FF2B5EF4-FFF2-40B4-BE49-F238E27FC236}">
                  <a16:creationId xmlns:a16="http://schemas.microsoft.com/office/drawing/2014/main" xmlns="" id="{27E52205-7F0C-4DD4-9BF3-B7D896036652}"/>
                </a:ext>
              </a:extLst>
            </p:cNvPr>
            <p:cNvSpPr/>
            <p:nvPr userDrawn="1"/>
          </p:nvSpPr>
          <p:spPr>
            <a:xfrm>
              <a:off x="0" y="0"/>
              <a:ext cx="9144000" cy="403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 name="Picture 10">
              <a:extLst>
                <a:ext uri="{FF2B5EF4-FFF2-40B4-BE49-F238E27FC236}">
                  <a16:creationId xmlns:a16="http://schemas.microsoft.com/office/drawing/2014/main" xmlns="" id="{A0503B5A-4515-47F7-9602-B1EDCEF82477}"/>
                </a:ext>
              </a:extLst>
            </p:cNvPr>
            <p:cNvPicPr>
              <a:picLocks/>
            </p:cNvPicPr>
            <p:nvPr userDrawn="1"/>
          </p:nvPicPr>
          <p:blipFill>
            <a:blip r:embed="rId2" cstate="print"/>
            <a:stretch>
              <a:fillRect/>
            </a:stretch>
          </p:blipFill>
          <p:spPr>
            <a:xfrm>
              <a:off x="0" y="12090"/>
              <a:ext cx="9144793" cy="6829880"/>
            </a:xfrm>
            <a:prstGeom prst="rect">
              <a:avLst/>
            </a:prstGeom>
            <a:solidFill>
              <a:schemeClr val="accent1">
                <a:lumMod val="75000"/>
                <a:alpha val="0"/>
              </a:schemeClr>
            </a:solidFill>
          </p:spPr>
        </p:pic>
        <p:sp>
          <p:nvSpPr>
            <p:cNvPr id="16" name="Rectangle 15">
              <a:extLst>
                <a:ext uri="{FF2B5EF4-FFF2-40B4-BE49-F238E27FC236}">
                  <a16:creationId xmlns:a16="http://schemas.microsoft.com/office/drawing/2014/main" xmlns="" id="{E20F4706-79FE-40F0-89F0-A299E388A968}"/>
                </a:ext>
              </a:extLst>
            </p:cNvPr>
            <p:cNvSpPr/>
            <p:nvPr userDrawn="1"/>
          </p:nvSpPr>
          <p:spPr>
            <a:xfrm>
              <a:off x="0" y="6400802"/>
              <a:ext cx="9144000" cy="45719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Isosceles Triangle 16">
              <a:extLst>
                <a:ext uri="{FF2B5EF4-FFF2-40B4-BE49-F238E27FC236}">
                  <a16:creationId xmlns:a16="http://schemas.microsoft.com/office/drawing/2014/main" xmlns="" id="{8445553F-1777-404B-9BA6-C4D09B40E843}"/>
                </a:ext>
              </a:extLst>
            </p:cNvPr>
            <p:cNvSpPr/>
            <p:nvPr userDrawn="1"/>
          </p:nvSpPr>
          <p:spPr>
            <a:xfrm rot="10800000">
              <a:off x="900000" y="6400800"/>
              <a:ext cx="457200" cy="2286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pic>
        <p:nvPicPr>
          <p:cNvPr id="18" name="Picture 17">
            <a:extLst>
              <a:ext uri="{FF2B5EF4-FFF2-40B4-BE49-F238E27FC236}">
                <a16:creationId xmlns:a16="http://schemas.microsoft.com/office/drawing/2014/main" xmlns="" id="{E307B072-F036-45C3-BAA5-AFACF5FE439E}"/>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970223" y="3236897"/>
            <a:ext cx="1876688" cy="1350000"/>
          </a:xfrm>
          <a:prstGeom prst="rect">
            <a:avLst/>
          </a:prstGeom>
        </p:spPr>
      </p:pic>
      <p:pic>
        <p:nvPicPr>
          <p:cNvPr id="19" name="Picture 18">
            <a:extLst>
              <a:ext uri="{FF2B5EF4-FFF2-40B4-BE49-F238E27FC236}">
                <a16:creationId xmlns:a16="http://schemas.microsoft.com/office/drawing/2014/main" xmlns="" id="{A063DD95-74B9-488F-AF32-6657452F1B25}"/>
              </a:ext>
            </a:extLst>
          </p:cNvPr>
          <p:cNvPicPr>
            <a:picLocks noChangeAspect="1"/>
          </p:cNvPicPr>
          <p:nvPr/>
        </p:nvPicPr>
        <p:blipFill rotWithShape="1">
          <a:blip r:embed="rId4" cstate="print">
            <a:extLst>
              <a:ext uri="{28A0092B-C50C-407E-A947-70E740481C1C}">
                <a14:useLocalDpi xmlns:a14="http://schemas.microsoft.com/office/drawing/2010/main" xmlns="" val="0"/>
              </a:ext>
            </a:extLst>
          </a:blip>
          <a:srcRect r="24611"/>
          <a:stretch/>
        </p:blipFill>
        <p:spPr>
          <a:xfrm>
            <a:off x="0" y="3506897"/>
            <a:ext cx="3998422" cy="810000"/>
          </a:xfrm>
          <a:prstGeom prst="rect">
            <a:avLst/>
          </a:prstGeom>
        </p:spPr>
      </p:pic>
      <p:pic>
        <p:nvPicPr>
          <p:cNvPr id="20" name="Picture 19">
            <a:extLst>
              <a:ext uri="{FF2B5EF4-FFF2-40B4-BE49-F238E27FC236}">
                <a16:creationId xmlns:a16="http://schemas.microsoft.com/office/drawing/2014/main" xmlns="" id="{A7E9B527-B487-4E31-BA00-DC0977F46659}"/>
              </a:ext>
            </a:extLst>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2584500" y="839475"/>
            <a:ext cx="3975000" cy="1350000"/>
          </a:xfrm>
          <a:prstGeom prst="rect">
            <a:avLst/>
          </a:prstGeom>
        </p:spPr>
      </p:pic>
    </p:spTree>
    <p:extLst>
      <p:ext uri="{BB962C8B-B14F-4D97-AF65-F5344CB8AC3E}">
        <p14:creationId xmlns:p14="http://schemas.microsoft.com/office/powerpoint/2010/main" xmlns="" val="3501534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778119" y="2087559"/>
            <a:ext cx="7940660" cy="1985164"/>
          </a:xfrm>
          <a:prstGeom prst="rect">
            <a:avLst/>
          </a:prstGeom>
          <a:noFill/>
          <a:effectLst>
            <a:outerShdw blurRad="50800" dist="38100" dir="2700000" algn="tl" rotWithShape="0">
              <a:prstClr val="black">
                <a:alpha val="40000"/>
              </a:prstClr>
            </a:outerShdw>
          </a:effectLst>
        </p:spPr>
        <p:txBody>
          <a:bodyPr>
            <a:normAutofit/>
          </a:bodyPr>
          <a:lstStyle>
            <a:lvl1pPr algn="r">
              <a:defRPr sz="36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798178" y="4063955"/>
            <a:ext cx="7927616" cy="610820"/>
          </a:xfrm>
          <a:prstGeom prst="rect">
            <a:avLst/>
          </a:prstGeom>
        </p:spPr>
        <p:txBody>
          <a:bodyPr>
            <a:normAutofit/>
          </a:bodyPr>
          <a:lstStyle>
            <a:lvl1pPr marL="0" indent="0" algn="r">
              <a:buNone/>
              <a:defRPr sz="2800" b="0" i="0">
                <a:solidFill>
                  <a:schemeClr val="accent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457200" y="4767263"/>
            <a:ext cx="2133600" cy="273844"/>
          </a:xfrm>
          <a:prstGeom prst="rect">
            <a:avLst/>
          </a:prstGeom>
        </p:spPr>
        <p:txBody>
          <a:bodyPr/>
          <a:lstStyle/>
          <a:p>
            <a:fld id="{53074F12-AA26-4AC8-9962-C36BB8F32554}" type="datetimeFigureOut">
              <a:rPr lang="en-US" smtClean="0"/>
              <a:pPr/>
              <a:t>5/27/2021</a:t>
            </a:fld>
            <a:endParaRPr lang="en-US"/>
          </a:p>
        </p:txBody>
      </p:sp>
      <p:sp>
        <p:nvSpPr>
          <p:cNvPr id="5" name="Footer Placeholder 4"/>
          <p:cNvSpPr>
            <a:spLocks noGrp="1"/>
          </p:cNvSpPr>
          <p:nvPr>
            <p:ph type="ftr" sz="quarter" idx="11"/>
          </p:nvPr>
        </p:nvSpPr>
        <p:spPr>
          <a:xfrm>
            <a:off x="3124200" y="4767263"/>
            <a:ext cx="2895600"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4767263"/>
            <a:ext cx="2133600" cy="273844"/>
          </a:xfrm>
          <a:prstGeom prst="rect">
            <a:avLst/>
          </a:prstGeom>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253875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3526"/>
          </a:xfrm>
          <a:prstGeom prst="rect">
            <a:avLst/>
          </a:prstGeom>
        </p:spPr>
        <p:txBody>
          <a:bodyPr>
            <a:normAutofit/>
          </a:bodyPr>
          <a:lstStyle>
            <a:lvl1pPr algn="r">
              <a:defRPr sz="3600" baseline="0">
                <a:solidFill>
                  <a:schemeClr val="accent2">
                    <a:lumMod val="50000"/>
                  </a:schemeClr>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502815"/>
            <a:ext cx="8246070" cy="3359507"/>
          </a:xfrm>
          <a:prstGeom prst="rect">
            <a:avLst/>
          </a:prstGeom>
        </p:spPr>
        <p:txBody>
          <a:bodyPr/>
          <a:lstStyle>
            <a:lvl1pPr algn="l">
              <a:defRPr sz="2800">
                <a:solidFill>
                  <a:schemeClr val="tx1"/>
                </a:solidFill>
              </a:defRPr>
            </a:lvl1pPr>
            <a:lvl2pPr algn="l">
              <a:defRPr>
                <a:solidFill>
                  <a:schemeClr val="tx1"/>
                </a:solidFill>
              </a:defRPr>
            </a:lvl2pPr>
            <a:lvl3pPr algn="l">
              <a:defRPr>
                <a:solidFill>
                  <a:schemeClr val="tx1"/>
                </a:solidFill>
              </a:defRPr>
            </a:lvl3pPr>
            <a:lvl4pPr algn="l">
              <a:defRPr>
                <a:solidFill>
                  <a:schemeClr val="tx1"/>
                </a:solidFill>
              </a:defRPr>
            </a:lvl4pPr>
            <a:lvl5pPr algn="l">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4767263"/>
            <a:ext cx="2133600" cy="273844"/>
          </a:xfrm>
          <a:prstGeom prst="rect">
            <a:avLst/>
          </a:prstGeom>
        </p:spPr>
        <p:txBody>
          <a:bodyPr/>
          <a:lstStyle/>
          <a:p>
            <a:fld id="{53074F12-AA26-4AC8-9962-C36BB8F32554}" type="datetimeFigureOut">
              <a:rPr lang="en-US" smtClean="0"/>
              <a:pPr/>
              <a:t>5/27/2021</a:t>
            </a:fld>
            <a:endParaRPr lang="en-US"/>
          </a:p>
        </p:txBody>
      </p:sp>
      <p:sp>
        <p:nvSpPr>
          <p:cNvPr id="5" name="Footer Placeholder 4"/>
          <p:cNvSpPr>
            <a:spLocks noGrp="1"/>
          </p:cNvSpPr>
          <p:nvPr>
            <p:ph type="ftr" sz="quarter" idx="11"/>
          </p:nvPr>
        </p:nvSpPr>
        <p:spPr>
          <a:xfrm>
            <a:off x="3124200" y="4767263"/>
            <a:ext cx="2895600"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4767263"/>
            <a:ext cx="2133600" cy="273844"/>
          </a:xfrm>
          <a:prstGeom prst="rect">
            <a:avLst/>
          </a:prstGeom>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64471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4816548"/>
            <a:ext cx="2133600" cy="273844"/>
          </a:xfrm>
          <a:prstGeom prst="rect">
            <a:avLst/>
          </a:prstGeom>
        </p:spPr>
        <p:txBody>
          <a:bodyPr/>
          <a:lstStyle/>
          <a:p>
            <a:fld id="{5258A294-8B6B-4A3A-B574-B7684E596118}" type="datetimeFigureOut">
              <a:rPr lang="en-US" smtClean="0"/>
              <a:pPr/>
              <a:t>5/27/2021</a:t>
            </a:fld>
            <a:endParaRPr lang="en-US"/>
          </a:p>
        </p:txBody>
      </p:sp>
      <p:sp>
        <p:nvSpPr>
          <p:cNvPr id="3" name="Footer Placeholder 2"/>
          <p:cNvSpPr>
            <a:spLocks noGrp="1"/>
          </p:cNvSpPr>
          <p:nvPr>
            <p:ph type="ftr" sz="quarter" idx="11"/>
          </p:nvPr>
        </p:nvSpPr>
        <p:spPr>
          <a:xfrm>
            <a:off x="3124200" y="4816548"/>
            <a:ext cx="2895600"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8153400" y="4816548"/>
            <a:ext cx="762000" cy="273844"/>
          </a:xfrm>
          <a:prstGeom prst="rect">
            <a:avLst/>
          </a:prstGeom>
        </p:spPr>
        <p:txBody>
          <a:bodyPr/>
          <a:lstStyle/>
          <a:p>
            <a:fld id="{48275ECB-EA7C-468D-8F3B-19D70497B67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010521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884494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778119" y="2087559"/>
            <a:ext cx="7940660" cy="1985164"/>
          </a:xfrm>
          <a:prstGeom prst="rect">
            <a:avLst/>
          </a:prstGeom>
          <a:noFill/>
          <a:effectLst>
            <a:outerShdw blurRad="50800" dist="38100" dir="2700000" algn="tl" rotWithShape="0">
              <a:prstClr val="black">
                <a:alpha val="40000"/>
              </a:prstClr>
            </a:outerShdw>
          </a:effectLst>
        </p:spPr>
        <p:txBody>
          <a:bodyPr>
            <a:normAutofit/>
          </a:bodyPr>
          <a:lstStyle>
            <a:lvl1pPr algn="r">
              <a:defRPr sz="36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798178" y="4063955"/>
            <a:ext cx="7927616" cy="610820"/>
          </a:xfrm>
          <a:prstGeom prst="rect">
            <a:avLst/>
          </a:prstGeom>
        </p:spPr>
        <p:txBody>
          <a:bodyPr>
            <a:normAutofit/>
          </a:bodyPr>
          <a:lstStyle>
            <a:lvl1pPr marL="0" indent="0" algn="r">
              <a:buNone/>
              <a:defRPr sz="2800" b="0" i="0">
                <a:solidFill>
                  <a:schemeClr val="accent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457200" y="4767263"/>
            <a:ext cx="2133600" cy="273844"/>
          </a:xfrm>
          <a:prstGeom prst="rect">
            <a:avLst/>
          </a:prstGeom>
        </p:spPr>
        <p:txBody>
          <a:bodyPr/>
          <a:lstStyle/>
          <a:p>
            <a:fld id="{53074F12-AA26-4AC8-9962-C36BB8F32554}" type="datetimeFigureOut">
              <a:rPr lang="en-US" smtClean="0"/>
              <a:pPr/>
              <a:t>5/27/2021</a:t>
            </a:fld>
            <a:endParaRPr lang="en-US"/>
          </a:p>
        </p:txBody>
      </p:sp>
      <p:sp>
        <p:nvSpPr>
          <p:cNvPr id="5" name="Footer Placeholder 4"/>
          <p:cNvSpPr>
            <a:spLocks noGrp="1"/>
          </p:cNvSpPr>
          <p:nvPr>
            <p:ph type="ftr" sz="quarter" idx="11"/>
          </p:nvPr>
        </p:nvSpPr>
        <p:spPr>
          <a:xfrm>
            <a:off x="3124200" y="4767263"/>
            <a:ext cx="2895600"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4767263"/>
            <a:ext cx="2133600" cy="273844"/>
          </a:xfrm>
          <a:prstGeom prst="rect">
            <a:avLst/>
          </a:prstGeom>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253875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3526"/>
          </a:xfrm>
          <a:prstGeom prst="rect">
            <a:avLst/>
          </a:prstGeom>
        </p:spPr>
        <p:txBody>
          <a:bodyPr>
            <a:normAutofit/>
          </a:bodyPr>
          <a:lstStyle>
            <a:lvl1pPr algn="r">
              <a:defRPr sz="3600" baseline="0">
                <a:solidFill>
                  <a:schemeClr val="accent2">
                    <a:lumMod val="50000"/>
                  </a:schemeClr>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502815"/>
            <a:ext cx="8246070" cy="3359507"/>
          </a:xfrm>
          <a:prstGeom prst="rect">
            <a:avLst/>
          </a:prstGeom>
        </p:spPr>
        <p:txBody>
          <a:bodyPr/>
          <a:lstStyle>
            <a:lvl1pPr algn="l">
              <a:defRPr sz="2800">
                <a:solidFill>
                  <a:schemeClr val="tx1"/>
                </a:solidFill>
              </a:defRPr>
            </a:lvl1pPr>
            <a:lvl2pPr algn="l">
              <a:defRPr>
                <a:solidFill>
                  <a:schemeClr val="tx1"/>
                </a:solidFill>
              </a:defRPr>
            </a:lvl2pPr>
            <a:lvl3pPr algn="l">
              <a:defRPr>
                <a:solidFill>
                  <a:schemeClr val="tx1"/>
                </a:solidFill>
              </a:defRPr>
            </a:lvl3pPr>
            <a:lvl4pPr algn="l">
              <a:defRPr>
                <a:solidFill>
                  <a:schemeClr val="tx1"/>
                </a:solidFill>
              </a:defRPr>
            </a:lvl4pPr>
            <a:lvl5pPr algn="l">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4767263"/>
            <a:ext cx="2133600" cy="273844"/>
          </a:xfrm>
          <a:prstGeom prst="rect">
            <a:avLst/>
          </a:prstGeom>
        </p:spPr>
        <p:txBody>
          <a:bodyPr/>
          <a:lstStyle/>
          <a:p>
            <a:fld id="{53074F12-AA26-4AC8-9962-C36BB8F32554}" type="datetimeFigureOut">
              <a:rPr lang="en-US" smtClean="0"/>
              <a:pPr/>
              <a:t>5/27/2021</a:t>
            </a:fld>
            <a:endParaRPr lang="en-US"/>
          </a:p>
        </p:txBody>
      </p:sp>
      <p:sp>
        <p:nvSpPr>
          <p:cNvPr id="5" name="Footer Placeholder 4"/>
          <p:cNvSpPr>
            <a:spLocks noGrp="1"/>
          </p:cNvSpPr>
          <p:nvPr>
            <p:ph type="ftr" sz="quarter" idx="11"/>
          </p:nvPr>
        </p:nvSpPr>
        <p:spPr>
          <a:xfrm>
            <a:off x="3124200" y="4767263"/>
            <a:ext cx="2895600"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4767263"/>
            <a:ext cx="2133600" cy="273844"/>
          </a:xfrm>
          <a:prstGeom prst="rect">
            <a:avLst/>
          </a:prstGeom>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64471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4816548"/>
            <a:ext cx="2133600" cy="273844"/>
          </a:xfrm>
          <a:prstGeom prst="rect">
            <a:avLst/>
          </a:prstGeom>
        </p:spPr>
        <p:txBody>
          <a:bodyPr/>
          <a:lstStyle/>
          <a:p>
            <a:fld id="{5258A294-8B6B-4A3A-B574-B7684E596118}" type="datetimeFigureOut">
              <a:rPr lang="en-US" smtClean="0"/>
              <a:pPr/>
              <a:t>5/27/2021</a:t>
            </a:fld>
            <a:endParaRPr lang="en-US"/>
          </a:p>
        </p:txBody>
      </p:sp>
      <p:sp>
        <p:nvSpPr>
          <p:cNvPr id="3" name="Footer Placeholder 2"/>
          <p:cNvSpPr>
            <a:spLocks noGrp="1"/>
          </p:cNvSpPr>
          <p:nvPr>
            <p:ph type="ftr" sz="quarter" idx="11"/>
          </p:nvPr>
        </p:nvSpPr>
        <p:spPr>
          <a:xfrm>
            <a:off x="3124200" y="4816548"/>
            <a:ext cx="2895600"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8153400" y="4816548"/>
            <a:ext cx="762000" cy="273844"/>
          </a:xfrm>
          <a:prstGeom prst="rect">
            <a:avLst/>
          </a:prstGeom>
        </p:spPr>
        <p:txBody>
          <a:bodyPr/>
          <a:lstStyle/>
          <a:p>
            <a:fld id="{48275ECB-EA7C-468D-8F3B-19D70497B67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image" Target="../media/image4.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5.xml"/><Relationship Id="rId6" Type="http://schemas.openxmlformats.org/officeDocument/2006/relationships/image" Target="../media/image7.jpeg"/><Relationship Id="rId5" Type="http://schemas.openxmlformats.org/officeDocument/2006/relationships/image" Target="../media/image4.png"/><Relationship Id="rId4" Type="http://schemas.microsoft.com/office/2007/relationships/hdphoto" Target="../media/hdphoto1.wdp"/></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8.xml"/><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image" Target="../media/image8.jpeg"/><Relationship Id="rId5" Type="http://schemas.openxmlformats.org/officeDocument/2006/relationships/theme" Target="../theme/theme3.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BCCDE6DB-BFC2-465F-98AB-28C79B85BEAD}"/>
              </a:ext>
            </a:extLst>
          </p:cNvPr>
          <p:cNvGrpSpPr/>
          <p:nvPr/>
        </p:nvGrpSpPr>
        <p:grpSpPr>
          <a:xfrm>
            <a:off x="1" y="0"/>
            <a:ext cx="9144793" cy="5143501"/>
            <a:chOff x="0" y="0"/>
            <a:chExt cx="9144793" cy="6858001"/>
          </a:xfrm>
        </p:grpSpPr>
        <p:sp>
          <p:nvSpPr>
            <p:cNvPr id="6" name="Rectangle 5">
              <a:extLst>
                <a:ext uri="{FF2B5EF4-FFF2-40B4-BE49-F238E27FC236}">
                  <a16:creationId xmlns:a16="http://schemas.microsoft.com/office/drawing/2014/main" xmlns="" id="{0D73C879-3C87-4DCF-A04D-D334D2D2818F}"/>
                </a:ext>
              </a:extLst>
            </p:cNvPr>
            <p:cNvSpPr/>
            <p:nvPr userDrawn="1"/>
          </p:nvSpPr>
          <p:spPr>
            <a:xfrm>
              <a:off x="0" y="0"/>
              <a:ext cx="9144000" cy="403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xmlns="" id="{479985C7-F0FC-4DB2-A654-53A096F9A464}"/>
                </a:ext>
              </a:extLst>
            </p:cNvPr>
            <p:cNvPicPr>
              <a:picLocks/>
            </p:cNvPicPr>
            <p:nvPr userDrawn="1"/>
          </p:nvPicPr>
          <p:blipFill>
            <a:blip r:embed="rId6" cstate="print"/>
            <a:stretch>
              <a:fillRect/>
            </a:stretch>
          </p:blipFill>
          <p:spPr>
            <a:xfrm>
              <a:off x="0" y="12090"/>
              <a:ext cx="9144793" cy="6829880"/>
            </a:xfrm>
            <a:prstGeom prst="rect">
              <a:avLst/>
            </a:prstGeom>
            <a:solidFill>
              <a:schemeClr val="accent1">
                <a:lumMod val="75000"/>
                <a:alpha val="0"/>
              </a:schemeClr>
            </a:solidFill>
          </p:spPr>
        </p:pic>
        <p:sp>
          <p:nvSpPr>
            <p:cNvPr id="8" name="Rectangle 7">
              <a:extLst>
                <a:ext uri="{FF2B5EF4-FFF2-40B4-BE49-F238E27FC236}">
                  <a16:creationId xmlns:a16="http://schemas.microsoft.com/office/drawing/2014/main" xmlns="" id="{AD59D837-EF25-461F-9D34-D221637A930B}"/>
                </a:ext>
              </a:extLst>
            </p:cNvPr>
            <p:cNvSpPr/>
            <p:nvPr userDrawn="1"/>
          </p:nvSpPr>
          <p:spPr>
            <a:xfrm>
              <a:off x="0" y="6400802"/>
              <a:ext cx="9144000" cy="45719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Isosceles Triangle 11">
              <a:extLst>
                <a:ext uri="{FF2B5EF4-FFF2-40B4-BE49-F238E27FC236}">
                  <a16:creationId xmlns:a16="http://schemas.microsoft.com/office/drawing/2014/main" xmlns="" id="{1E06103E-FA4A-4AAF-98EE-9055531651EC}"/>
                </a:ext>
              </a:extLst>
            </p:cNvPr>
            <p:cNvSpPr/>
            <p:nvPr userDrawn="1"/>
          </p:nvSpPr>
          <p:spPr>
            <a:xfrm rot="10800000">
              <a:off x="900000" y="6400800"/>
              <a:ext cx="457200" cy="2286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pic>
        <p:nvPicPr>
          <p:cNvPr id="9" name="Picture 8">
            <a:extLst>
              <a:ext uri="{FF2B5EF4-FFF2-40B4-BE49-F238E27FC236}">
                <a16:creationId xmlns:a16="http://schemas.microsoft.com/office/drawing/2014/main" xmlns="" id="{A2D03F88-49F6-4671-A0E2-31E30132522F}"/>
              </a:ext>
            </a:extLst>
          </p:cNvPr>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6970223" y="3236897"/>
            <a:ext cx="1876688" cy="1350000"/>
          </a:xfrm>
          <a:prstGeom prst="rect">
            <a:avLst/>
          </a:prstGeom>
        </p:spPr>
      </p:pic>
      <p:pic>
        <p:nvPicPr>
          <p:cNvPr id="11" name="Picture 10">
            <a:extLst>
              <a:ext uri="{FF2B5EF4-FFF2-40B4-BE49-F238E27FC236}">
                <a16:creationId xmlns:a16="http://schemas.microsoft.com/office/drawing/2014/main" xmlns="" id="{04F6604B-5421-49D9-9F8F-EAF048B3CA7C}"/>
              </a:ext>
            </a:extLst>
          </p:cNvPr>
          <p:cNvPicPr>
            <a:picLocks noChangeAspect="1"/>
          </p:cNvPicPr>
          <p:nvPr/>
        </p:nvPicPr>
        <p:blipFill rotWithShape="1">
          <a:blip r:embed="rId8" cstate="print">
            <a:extLst>
              <a:ext uri="{28A0092B-C50C-407E-A947-70E740481C1C}">
                <a14:useLocalDpi xmlns:a14="http://schemas.microsoft.com/office/drawing/2010/main" xmlns="" val="0"/>
              </a:ext>
            </a:extLst>
          </a:blip>
          <a:srcRect r="24611"/>
          <a:stretch/>
        </p:blipFill>
        <p:spPr>
          <a:xfrm>
            <a:off x="0" y="3506897"/>
            <a:ext cx="3998422" cy="810000"/>
          </a:xfrm>
          <a:prstGeom prst="rect">
            <a:avLst/>
          </a:prstGeom>
        </p:spPr>
      </p:pic>
      <p:pic>
        <p:nvPicPr>
          <p:cNvPr id="16" name="Picture 15">
            <a:extLst>
              <a:ext uri="{FF2B5EF4-FFF2-40B4-BE49-F238E27FC236}">
                <a16:creationId xmlns:a16="http://schemas.microsoft.com/office/drawing/2014/main" xmlns="" id="{9A2F839C-851B-41EC-B82E-2CEC969FA9F4}"/>
              </a:ext>
            </a:extLst>
          </p:cNvPr>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2584500" y="839475"/>
            <a:ext cx="3975000" cy="1350000"/>
          </a:xfrm>
          <a:prstGeom prst="rect">
            <a:avLst/>
          </a:prstGeom>
        </p:spPr>
      </p:pic>
      <p:sp>
        <p:nvSpPr>
          <p:cNvPr id="10" name="TextBox 9">
            <a:extLst>
              <a:ext uri="{FF2B5EF4-FFF2-40B4-BE49-F238E27FC236}">
                <a16:creationId xmlns:a16="http://schemas.microsoft.com/office/drawing/2014/main" xmlns=""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xmlns="" val="174695114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 name="Group 4">
            <a:extLst>
              <a:ext uri="{FF2B5EF4-FFF2-40B4-BE49-F238E27FC236}">
                <a16:creationId xmlns:a16="http://schemas.microsoft.com/office/drawing/2014/main" xmlns="" id="{183CDA92-7E41-4844-A7E1-6CF92AF03AD9}"/>
              </a:ext>
            </a:extLst>
          </p:cNvPr>
          <p:cNvGrpSpPr/>
          <p:nvPr/>
        </p:nvGrpSpPr>
        <p:grpSpPr>
          <a:xfrm>
            <a:off x="3" y="1"/>
            <a:ext cx="9144793" cy="5143501"/>
            <a:chOff x="0" y="0"/>
            <a:chExt cx="9144793" cy="6858001"/>
          </a:xfrm>
        </p:grpSpPr>
        <p:pic>
          <p:nvPicPr>
            <p:cNvPr id="12" name="Picture 11">
              <a:extLst>
                <a:ext uri="{FF2B5EF4-FFF2-40B4-BE49-F238E27FC236}">
                  <a16:creationId xmlns:a16="http://schemas.microsoft.com/office/drawing/2014/main" xmlns="" id="{9FCE65DD-2371-4E35-833F-4CA5A92AF7E5}"/>
                </a:ext>
              </a:extLst>
            </p:cNvPr>
            <p:cNvPicPr>
              <a:picLocks noChangeAspect="1"/>
            </p:cNvPicPr>
            <p:nvPr userDrawn="1"/>
          </p:nvPicPr>
          <p:blipFill>
            <a:blip r:embed="rId3" cstate="print">
              <a:extLst>
                <a:ext uri="{BEBA8EAE-BF5A-486C-A8C5-ECC9F3942E4B}">
                  <a14:imgProps xmlns:a14="http://schemas.microsoft.com/office/drawing/2010/main" xmlns="">
                    <a14:imgLayer r:embed="rId4">
                      <a14:imgEffect>
                        <a14:artisticPaintStrokes/>
                      </a14:imgEffect>
                    </a14:imgLayer>
                  </a14:imgProps>
                </a:ext>
              </a:extLst>
            </a:blip>
            <a:stretch>
              <a:fillRect/>
            </a:stretch>
          </p:blipFill>
          <p:spPr>
            <a:xfrm>
              <a:off x="0" y="1696078"/>
              <a:ext cx="9144793" cy="4787299"/>
            </a:xfrm>
            <a:prstGeom prst="rect">
              <a:avLst/>
            </a:prstGeom>
            <a:solidFill>
              <a:srgbClr val="CCFFFF">
                <a:alpha val="1000"/>
              </a:srgbClr>
            </a:solidFill>
          </p:spPr>
        </p:pic>
        <p:sp>
          <p:nvSpPr>
            <p:cNvPr id="13" name="Rectangle 12">
              <a:extLst>
                <a:ext uri="{FF2B5EF4-FFF2-40B4-BE49-F238E27FC236}">
                  <a16:creationId xmlns:a16="http://schemas.microsoft.com/office/drawing/2014/main" xmlns="" id="{BE4DF9AB-16A2-4A2E-A875-93A4530D2D5B}"/>
                </a:ext>
              </a:extLst>
            </p:cNvPr>
            <p:cNvSpPr/>
            <p:nvPr userDrawn="1"/>
          </p:nvSpPr>
          <p:spPr>
            <a:xfrm>
              <a:off x="0" y="0"/>
              <a:ext cx="9144000" cy="1800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4" name="Rectangle 13">
              <a:extLst>
                <a:ext uri="{FF2B5EF4-FFF2-40B4-BE49-F238E27FC236}">
                  <a16:creationId xmlns:a16="http://schemas.microsoft.com/office/drawing/2014/main" xmlns="" id="{1D43C462-AF50-4DD1-8CA1-FB03CF27D6D7}"/>
                </a:ext>
              </a:extLst>
            </p:cNvPr>
            <p:cNvSpPr/>
            <p:nvPr userDrawn="1"/>
          </p:nvSpPr>
          <p:spPr>
            <a:xfrm>
              <a:off x="0" y="6400802"/>
              <a:ext cx="9144000" cy="45719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9" name="Isosceles Triangle 18">
              <a:extLst>
                <a:ext uri="{FF2B5EF4-FFF2-40B4-BE49-F238E27FC236}">
                  <a16:creationId xmlns:a16="http://schemas.microsoft.com/office/drawing/2014/main" xmlns="" id="{77BDD372-5C04-4436-AED2-B7560369E323}"/>
                </a:ext>
              </a:extLst>
            </p:cNvPr>
            <p:cNvSpPr/>
            <p:nvPr userDrawn="1"/>
          </p:nvSpPr>
          <p:spPr>
            <a:xfrm rot="10800000">
              <a:off x="900000" y="6400800"/>
              <a:ext cx="457200" cy="2286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7" name="Isosceles Triangle 16">
              <a:extLst>
                <a:ext uri="{FF2B5EF4-FFF2-40B4-BE49-F238E27FC236}">
                  <a16:creationId xmlns:a16="http://schemas.microsoft.com/office/drawing/2014/main" xmlns="" id="{5616EB56-E2A3-435B-9CE1-F81F03EBFD49}"/>
                </a:ext>
              </a:extLst>
            </p:cNvPr>
            <p:cNvSpPr/>
            <p:nvPr userDrawn="1"/>
          </p:nvSpPr>
          <p:spPr>
            <a:xfrm rot="10800000">
              <a:off x="1357200" y="6400800"/>
              <a:ext cx="457200" cy="228600"/>
            </a:xfrm>
            <a:prstGeom prst="triangle">
              <a:avLst/>
            </a:prstGeom>
            <a:solidFill>
              <a:srgbClr val="33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8" name="Isosceles Triangle 17">
              <a:extLst>
                <a:ext uri="{FF2B5EF4-FFF2-40B4-BE49-F238E27FC236}">
                  <a16:creationId xmlns:a16="http://schemas.microsoft.com/office/drawing/2014/main" xmlns="" id="{754153D7-6B43-48B2-BA20-90A386DFD625}"/>
                </a:ext>
              </a:extLst>
            </p:cNvPr>
            <p:cNvSpPr/>
            <p:nvPr userDrawn="1"/>
          </p:nvSpPr>
          <p:spPr>
            <a:xfrm rot="10800000">
              <a:off x="1814400" y="6400800"/>
              <a:ext cx="457200" cy="228600"/>
            </a:xfrm>
            <a:prstGeom prst="triangle">
              <a:avLst/>
            </a:prstGeom>
            <a:solidFill>
              <a:srgbClr val="2F55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1" name="Isosceles Triangle 20">
              <a:extLst>
                <a:ext uri="{FF2B5EF4-FFF2-40B4-BE49-F238E27FC236}">
                  <a16:creationId xmlns:a16="http://schemas.microsoft.com/office/drawing/2014/main" xmlns="" id="{B31F3818-DED3-4F9F-8879-7D9AA1EB4C0F}"/>
                </a:ext>
              </a:extLst>
            </p:cNvPr>
            <p:cNvSpPr/>
            <p:nvPr userDrawn="1"/>
          </p:nvSpPr>
          <p:spPr>
            <a:xfrm rot="10800000">
              <a:off x="2271600" y="6400800"/>
              <a:ext cx="457200" cy="228600"/>
            </a:xfrm>
            <a:prstGeom prst="triangle">
              <a:avLst/>
            </a:prstGeom>
            <a:solidFill>
              <a:srgbClr val="66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4" name="Isosceles Triangle 23">
              <a:extLst>
                <a:ext uri="{FF2B5EF4-FFF2-40B4-BE49-F238E27FC236}">
                  <a16:creationId xmlns:a16="http://schemas.microsoft.com/office/drawing/2014/main" xmlns="" id="{23617999-4054-4E65-88F5-208D8E14FFEE}"/>
                </a:ext>
              </a:extLst>
            </p:cNvPr>
            <p:cNvSpPr/>
            <p:nvPr userDrawn="1"/>
          </p:nvSpPr>
          <p:spPr>
            <a:xfrm rot="10800000">
              <a:off x="2728800" y="6400800"/>
              <a:ext cx="457200" cy="228600"/>
            </a:xfrm>
            <a:prstGeom prst="triangl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5" name="Isosceles Triangle 24">
              <a:extLst>
                <a:ext uri="{FF2B5EF4-FFF2-40B4-BE49-F238E27FC236}">
                  <a16:creationId xmlns:a16="http://schemas.microsoft.com/office/drawing/2014/main" xmlns="" id="{A17D7746-F4E1-434D-8C33-93F4B38E662E}"/>
                </a:ext>
              </a:extLst>
            </p:cNvPr>
            <p:cNvSpPr/>
            <p:nvPr userDrawn="1"/>
          </p:nvSpPr>
          <p:spPr>
            <a:xfrm rot="10800000">
              <a:off x="3186000" y="6400800"/>
              <a:ext cx="457200" cy="228600"/>
            </a:xfrm>
            <a:prstGeom prst="triangle">
              <a:avLst/>
            </a:prstGeom>
            <a:solidFill>
              <a:srgbClr val="99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6" name="Isosceles Triangle 25">
              <a:extLst>
                <a:ext uri="{FF2B5EF4-FFF2-40B4-BE49-F238E27FC236}">
                  <a16:creationId xmlns:a16="http://schemas.microsoft.com/office/drawing/2014/main" xmlns="" id="{3EB7ACEB-0057-4B15-9B5D-1D67B27F9D3D}"/>
                </a:ext>
              </a:extLst>
            </p:cNvPr>
            <p:cNvSpPr/>
            <p:nvPr userDrawn="1"/>
          </p:nvSpPr>
          <p:spPr>
            <a:xfrm rot="10800000">
              <a:off x="3643200" y="6400800"/>
              <a:ext cx="457200" cy="228600"/>
            </a:xfrm>
            <a:prstGeom prst="triangle">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8" name="Isosceles Triangle 27">
              <a:extLst>
                <a:ext uri="{FF2B5EF4-FFF2-40B4-BE49-F238E27FC236}">
                  <a16:creationId xmlns:a16="http://schemas.microsoft.com/office/drawing/2014/main" xmlns="" id="{6EADF26B-5EC5-4DDA-975E-DFA14D102422}"/>
                </a:ext>
              </a:extLst>
            </p:cNvPr>
            <p:cNvSpPr/>
            <p:nvPr userDrawn="1"/>
          </p:nvSpPr>
          <p:spPr>
            <a:xfrm rot="10800000">
              <a:off x="4100400" y="6400800"/>
              <a:ext cx="457200" cy="228600"/>
            </a:xfrm>
            <a:prstGeom prst="triangle">
              <a:avLst/>
            </a:prstGeom>
            <a:solidFill>
              <a:srgbClr val="00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9" name="Isosceles Triangle 28">
              <a:extLst>
                <a:ext uri="{FF2B5EF4-FFF2-40B4-BE49-F238E27FC236}">
                  <a16:creationId xmlns:a16="http://schemas.microsoft.com/office/drawing/2014/main" xmlns="" id="{FA272C48-EDA2-495F-8FA3-8E0A80D08C5D}"/>
                </a:ext>
              </a:extLst>
            </p:cNvPr>
            <p:cNvSpPr/>
            <p:nvPr userDrawn="1"/>
          </p:nvSpPr>
          <p:spPr>
            <a:xfrm rot="10800000">
              <a:off x="4557600" y="6400800"/>
              <a:ext cx="457200" cy="228600"/>
            </a:xfrm>
            <a:prstGeom prst="triangle">
              <a:avLst/>
            </a:prstGeom>
            <a:solidFill>
              <a:srgbClr val="33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sp>
        <p:nvSpPr>
          <p:cNvPr id="30" name="Footer Placeholder 4">
            <a:extLst>
              <a:ext uri="{FF2B5EF4-FFF2-40B4-BE49-F238E27FC236}">
                <a16:creationId xmlns:a16="http://schemas.microsoft.com/office/drawing/2014/main" xmlns="" id="{17B7DE9E-517B-41D9-B2D1-71B29A9AF38E}"/>
              </a:ext>
            </a:extLst>
          </p:cNvPr>
          <p:cNvSpPr txBox="1">
            <a:spLocks/>
          </p:cNvSpPr>
          <p:nvPr/>
        </p:nvSpPr>
        <p:spPr>
          <a:xfrm>
            <a:off x="8443248" y="4800600"/>
            <a:ext cx="693903" cy="342900"/>
          </a:xfrm>
          <a:prstGeom prst="rect">
            <a:avLst/>
          </a:prstGeom>
        </p:spPr>
        <p:txBody>
          <a:bodyPr vert="horz" lIns="91440" tIns="45720" rIns="91440" bIns="45720" rtlCol="0" anchor="ctr"/>
          <a:lstStyle>
            <a:defPPr>
              <a:defRPr lang="en-US"/>
            </a:defPPr>
            <a:lvl1pPr marL="0" algn="ctr" defTabSz="457200" rtl="0" eaLnBrk="1" latinLnBrk="0" hangingPunct="1">
              <a:defRPr sz="1200" i="1" kern="1200">
                <a:solidFill>
                  <a:schemeClr val="accent1">
                    <a:lumMod val="60000"/>
                    <a:lumOff val="4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1210698-1C0A-492F-87A2-906FDB0D65E4}" type="slidenum">
              <a:rPr lang="en-US" smtClean="0"/>
              <a:pPr/>
              <a:t>‹#›</a:t>
            </a:fld>
            <a:endParaRPr lang="en-US" dirty="0"/>
          </a:p>
        </p:txBody>
      </p:sp>
      <p:pic>
        <p:nvPicPr>
          <p:cNvPr id="4" name="Picture 3">
            <a:extLst>
              <a:ext uri="{FF2B5EF4-FFF2-40B4-BE49-F238E27FC236}">
                <a16:creationId xmlns:a16="http://schemas.microsoft.com/office/drawing/2014/main" xmlns="" id="{52964BE5-B765-4139-BB93-822DB0CF1CF4}"/>
              </a:ext>
            </a:extLst>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223970" y="270000"/>
            <a:ext cx="2385000" cy="810000"/>
          </a:xfrm>
          <a:prstGeom prst="rect">
            <a:avLst/>
          </a:prstGeom>
        </p:spPr>
      </p:pic>
      <p:pic>
        <p:nvPicPr>
          <p:cNvPr id="7" name="Picture 6">
            <a:extLst>
              <a:ext uri="{FF2B5EF4-FFF2-40B4-BE49-F238E27FC236}">
                <a16:creationId xmlns:a16="http://schemas.microsoft.com/office/drawing/2014/main" xmlns="" id="{59E96C63-B362-4B07-B88A-6E1A9C58EFD0}"/>
              </a:ext>
            </a:extLst>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7288846" y="96029"/>
            <a:ext cx="1501350" cy="1080000"/>
          </a:xfrm>
          <a:prstGeom prst="rect">
            <a:avLst/>
          </a:prstGeom>
        </p:spPr>
      </p:pic>
      <p:pic>
        <p:nvPicPr>
          <p:cNvPr id="9" name="Picture 8">
            <a:extLst>
              <a:ext uri="{FF2B5EF4-FFF2-40B4-BE49-F238E27FC236}">
                <a16:creationId xmlns:a16="http://schemas.microsoft.com/office/drawing/2014/main" xmlns="" id="{16A8DA4D-5F6C-41FE-B60C-271E34D770F3}"/>
              </a:ext>
            </a:extLst>
          </p:cNvPr>
          <p:cNvPicPr>
            <a:picLocks noChangeAspect="1"/>
          </p:cNvPicPr>
          <p:nvPr/>
        </p:nvPicPr>
        <p:blipFill rotWithShape="1">
          <a:blip r:embed="rId7" cstate="print">
            <a:extLst>
              <a:ext uri="{28A0092B-C50C-407E-A947-70E740481C1C}">
                <a14:useLocalDpi xmlns:a14="http://schemas.microsoft.com/office/drawing/2010/main" xmlns="" val="0"/>
              </a:ext>
            </a:extLst>
          </a:blip>
          <a:srcRect r="25015"/>
          <a:stretch/>
        </p:blipFill>
        <p:spPr>
          <a:xfrm>
            <a:off x="3044529" y="314242"/>
            <a:ext cx="3542607" cy="721519"/>
          </a:xfrm>
          <a:prstGeom prst="rect">
            <a:avLst/>
          </a:prstGeom>
        </p:spPr>
      </p:pic>
    </p:spTree>
    <p:extLst>
      <p:ext uri="{BB962C8B-B14F-4D97-AF65-F5344CB8AC3E}">
        <p14:creationId xmlns:p14="http://schemas.microsoft.com/office/powerpoint/2010/main" xmlns="" val="3159652812"/>
      </p:ext>
    </p:extLst>
  </p:cSld>
  <p:clrMap bg1="lt1" tx1="dk1" bg2="lt2" tx2="dk2" accent1="accent1" accent2="accent2" accent3="accent3" accent4="accent4" accent5="accent5" accent6="accent6" hlink="hlink" folHlink="folHlink"/>
  <p:sldLayoutIdLst>
    <p:sldLayoutId id="2147483666"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xmlns="" id="{EBA0A75A-CAFB-48F5-8B59-AFB79CDB591B}"/>
              </a:ext>
            </a:extLst>
          </p:cNvPr>
          <p:cNvGrpSpPr/>
          <p:nvPr/>
        </p:nvGrpSpPr>
        <p:grpSpPr>
          <a:xfrm>
            <a:off x="0" y="2"/>
            <a:ext cx="9144000" cy="5143501"/>
            <a:chOff x="0" y="0"/>
            <a:chExt cx="9144000" cy="6858001"/>
          </a:xfrm>
        </p:grpSpPr>
        <p:sp>
          <p:nvSpPr>
            <p:cNvPr id="19" name="Rectangle 18">
              <a:extLst>
                <a:ext uri="{FF2B5EF4-FFF2-40B4-BE49-F238E27FC236}">
                  <a16:creationId xmlns:a16="http://schemas.microsoft.com/office/drawing/2014/main" xmlns="" id="{5C81CD30-C668-4D60-B4FA-8AE26D7BE38E}"/>
                </a:ext>
              </a:extLst>
            </p:cNvPr>
            <p:cNvSpPr/>
            <p:nvPr userDrawn="1"/>
          </p:nvSpPr>
          <p:spPr>
            <a:xfrm>
              <a:off x="0" y="457200"/>
              <a:ext cx="9133200" cy="5976000"/>
            </a:xfrm>
            <a:prstGeom prst="rect">
              <a:avLst/>
            </a:prstGeom>
            <a:gradFill flip="none" rotWithShape="0">
              <a:gsLst>
                <a:gs pos="0">
                  <a:schemeClr val="accent5">
                    <a:alpha val="0"/>
                    <a:lumMod val="0"/>
                    <a:lumOff val="100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7A607D66-4197-4395-AD65-41E4747B9370}"/>
                </a:ext>
              </a:extLst>
            </p:cNvPr>
            <p:cNvSpPr/>
            <p:nvPr userDrawn="1"/>
          </p:nvSpPr>
          <p:spPr>
            <a:xfrm>
              <a:off x="0" y="6400802"/>
              <a:ext cx="9144000" cy="45719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Rectangle 8">
              <a:extLst>
                <a:ext uri="{FF2B5EF4-FFF2-40B4-BE49-F238E27FC236}">
                  <a16:creationId xmlns:a16="http://schemas.microsoft.com/office/drawing/2014/main" xmlns="" id="{1C4A37C8-0093-4DF4-B12F-02CCFD4E2957}"/>
                </a:ext>
              </a:extLst>
            </p:cNvPr>
            <p:cNvSpPr/>
            <p:nvPr userDrawn="1"/>
          </p:nvSpPr>
          <p:spPr>
            <a:xfrm>
              <a:off x="0" y="0"/>
              <a:ext cx="9144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rmAutofit lnSpcReduction="10000"/>
            </a:bodyPr>
            <a:lstStyle/>
            <a:p>
              <a:pPr algn="ctr"/>
              <a:endParaRPr lang="en-US" sz="1800" dirty="0"/>
            </a:p>
          </p:txBody>
        </p:sp>
        <p:sp>
          <p:nvSpPr>
            <p:cNvPr id="18" name="Isosceles Triangle 17">
              <a:extLst>
                <a:ext uri="{FF2B5EF4-FFF2-40B4-BE49-F238E27FC236}">
                  <a16:creationId xmlns:a16="http://schemas.microsoft.com/office/drawing/2014/main" xmlns="" id="{C79B508C-368B-4D21-A7C5-1AD7B7B0D6FE}"/>
                </a:ext>
              </a:extLst>
            </p:cNvPr>
            <p:cNvSpPr/>
            <p:nvPr userDrawn="1"/>
          </p:nvSpPr>
          <p:spPr>
            <a:xfrm rot="10800000">
              <a:off x="900000" y="6400800"/>
              <a:ext cx="457200" cy="2286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7" name="Isosceles Triangle 26">
              <a:extLst>
                <a:ext uri="{FF2B5EF4-FFF2-40B4-BE49-F238E27FC236}">
                  <a16:creationId xmlns:a16="http://schemas.microsoft.com/office/drawing/2014/main" xmlns="" id="{F7266D77-725A-4F3B-93DE-67CB130359FF}"/>
                </a:ext>
              </a:extLst>
            </p:cNvPr>
            <p:cNvSpPr/>
            <p:nvPr userDrawn="1"/>
          </p:nvSpPr>
          <p:spPr>
            <a:xfrm rot="10800000">
              <a:off x="1357200" y="6400800"/>
              <a:ext cx="457200" cy="228600"/>
            </a:xfrm>
            <a:prstGeom prst="triangle">
              <a:avLst/>
            </a:prstGeom>
            <a:solidFill>
              <a:srgbClr val="33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9" name="Isosceles Triangle 28">
              <a:extLst>
                <a:ext uri="{FF2B5EF4-FFF2-40B4-BE49-F238E27FC236}">
                  <a16:creationId xmlns:a16="http://schemas.microsoft.com/office/drawing/2014/main" xmlns="" id="{1851AC63-6540-497C-8FE8-7706FF16F12D}"/>
                </a:ext>
              </a:extLst>
            </p:cNvPr>
            <p:cNvSpPr/>
            <p:nvPr userDrawn="1"/>
          </p:nvSpPr>
          <p:spPr>
            <a:xfrm rot="10800000">
              <a:off x="1814400" y="6400800"/>
              <a:ext cx="457200" cy="228600"/>
            </a:xfrm>
            <a:prstGeom prst="triangle">
              <a:avLst/>
            </a:prstGeom>
            <a:solidFill>
              <a:srgbClr val="2F55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0" name="Isosceles Triangle 29">
              <a:extLst>
                <a:ext uri="{FF2B5EF4-FFF2-40B4-BE49-F238E27FC236}">
                  <a16:creationId xmlns:a16="http://schemas.microsoft.com/office/drawing/2014/main" xmlns="" id="{C5955107-1B55-490B-B9CF-8A8F245F25D3}"/>
                </a:ext>
              </a:extLst>
            </p:cNvPr>
            <p:cNvSpPr/>
            <p:nvPr userDrawn="1"/>
          </p:nvSpPr>
          <p:spPr>
            <a:xfrm rot="10800000">
              <a:off x="2271600" y="6400800"/>
              <a:ext cx="457200" cy="228600"/>
            </a:xfrm>
            <a:prstGeom prst="triangle">
              <a:avLst/>
            </a:prstGeom>
            <a:solidFill>
              <a:srgbClr val="66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1" name="Isosceles Triangle 30">
              <a:extLst>
                <a:ext uri="{FF2B5EF4-FFF2-40B4-BE49-F238E27FC236}">
                  <a16:creationId xmlns:a16="http://schemas.microsoft.com/office/drawing/2014/main" xmlns="" id="{52283D92-722C-4444-9849-C994B054FE01}"/>
                </a:ext>
              </a:extLst>
            </p:cNvPr>
            <p:cNvSpPr/>
            <p:nvPr userDrawn="1"/>
          </p:nvSpPr>
          <p:spPr>
            <a:xfrm rot="10800000">
              <a:off x="2728800" y="6400800"/>
              <a:ext cx="457200" cy="228600"/>
            </a:xfrm>
            <a:prstGeom prst="triangl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4" name="Isosceles Triangle 33">
              <a:extLst>
                <a:ext uri="{FF2B5EF4-FFF2-40B4-BE49-F238E27FC236}">
                  <a16:creationId xmlns:a16="http://schemas.microsoft.com/office/drawing/2014/main" xmlns="" id="{99953482-E439-4229-976F-18BDD2BE8A7C}"/>
                </a:ext>
              </a:extLst>
            </p:cNvPr>
            <p:cNvSpPr/>
            <p:nvPr userDrawn="1"/>
          </p:nvSpPr>
          <p:spPr>
            <a:xfrm rot="10800000">
              <a:off x="3186000" y="6400800"/>
              <a:ext cx="457200" cy="228600"/>
            </a:xfrm>
            <a:prstGeom prst="triangle">
              <a:avLst/>
            </a:prstGeom>
            <a:solidFill>
              <a:srgbClr val="99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5" name="Isosceles Triangle 34">
              <a:extLst>
                <a:ext uri="{FF2B5EF4-FFF2-40B4-BE49-F238E27FC236}">
                  <a16:creationId xmlns:a16="http://schemas.microsoft.com/office/drawing/2014/main" xmlns="" id="{BFCD6BBF-F769-4152-BDC7-BD0099F6DD09}"/>
                </a:ext>
              </a:extLst>
            </p:cNvPr>
            <p:cNvSpPr/>
            <p:nvPr userDrawn="1"/>
          </p:nvSpPr>
          <p:spPr>
            <a:xfrm rot="10800000">
              <a:off x="3643200" y="6400800"/>
              <a:ext cx="457200" cy="228600"/>
            </a:xfrm>
            <a:prstGeom prst="triangle">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6" name="Isosceles Triangle 35">
              <a:extLst>
                <a:ext uri="{FF2B5EF4-FFF2-40B4-BE49-F238E27FC236}">
                  <a16:creationId xmlns:a16="http://schemas.microsoft.com/office/drawing/2014/main" xmlns="" id="{9BC7872D-1E00-499A-9890-98A7E076B87E}"/>
                </a:ext>
              </a:extLst>
            </p:cNvPr>
            <p:cNvSpPr/>
            <p:nvPr userDrawn="1"/>
          </p:nvSpPr>
          <p:spPr>
            <a:xfrm rot="10800000">
              <a:off x="4100400" y="6400800"/>
              <a:ext cx="457200" cy="228600"/>
            </a:xfrm>
            <a:prstGeom prst="triangle">
              <a:avLst/>
            </a:prstGeom>
            <a:solidFill>
              <a:srgbClr val="00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7" name="Isosceles Triangle 36">
              <a:extLst>
                <a:ext uri="{FF2B5EF4-FFF2-40B4-BE49-F238E27FC236}">
                  <a16:creationId xmlns:a16="http://schemas.microsoft.com/office/drawing/2014/main" xmlns="" id="{4AEBE659-7D80-4A11-B19A-77326E77DF3E}"/>
                </a:ext>
              </a:extLst>
            </p:cNvPr>
            <p:cNvSpPr/>
            <p:nvPr userDrawn="1"/>
          </p:nvSpPr>
          <p:spPr>
            <a:xfrm rot="10800000">
              <a:off x="4557600" y="6400800"/>
              <a:ext cx="457200" cy="228600"/>
            </a:xfrm>
            <a:prstGeom prst="triangle">
              <a:avLst/>
            </a:prstGeom>
            <a:solidFill>
              <a:srgbClr val="33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sp>
        <p:nvSpPr>
          <p:cNvPr id="38" name="Footer Placeholder 4">
            <a:extLst>
              <a:ext uri="{FF2B5EF4-FFF2-40B4-BE49-F238E27FC236}">
                <a16:creationId xmlns:a16="http://schemas.microsoft.com/office/drawing/2014/main" xmlns="" id="{F0D4B25B-E786-4914-9AD1-2E25E713B254}"/>
              </a:ext>
            </a:extLst>
          </p:cNvPr>
          <p:cNvSpPr txBox="1">
            <a:spLocks/>
          </p:cNvSpPr>
          <p:nvPr/>
        </p:nvSpPr>
        <p:spPr>
          <a:xfrm>
            <a:off x="8443250" y="4800600"/>
            <a:ext cx="693903" cy="342900"/>
          </a:xfrm>
          <a:prstGeom prst="rect">
            <a:avLst/>
          </a:prstGeom>
        </p:spPr>
        <p:txBody>
          <a:bodyPr vert="horz" lIns="91440" tIns="45720" rIns="91440" bIns="45720" rtlCol="0" anchor="ctr"/>
          <a:lstStyle>
            <a:defPPr>
              <a:defRPr lang="en-US"/>
            </a:defPPr>
            <a:lvl1pPr marL="0" algn="ctr" defTabSz="457200" rtl="0" eaLnBrk="1" latinLnBrk="0" hangingPunct="1">
              <a:defRPr sz="1200" i="1" kern="1200">
                <a:solidFill>
                  <a:schemeClr val="accent1">
                    <a:lumMod val="60000"/>
                    <a:lumOff val="4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79654572-2562-4956-9F82-9EB9D35E567D}" type="slidenum">
              <a:rPr lang="en-US" smtClean="0"/>
              <a:pPr/>
              <a:t>‹#›</a:t>
            </a:fld>
            <a:endParaRPr lang="en-US" dirty="0"/>
          </a:p>
        </p:txBody>
      </p:sp>
      <p:pic>
        <p:nvPicPr>
          <p:cNvPr id="4" name="Picture 3">
            <a:extLst>
              <a:ext uri="{FF2B5EF4-FFF2-40B4-BE49-F238E27FC236}">
                <a16:creationId xmlns:a16="http://schemas.microsoft.com/office/drawing/2014/main" xmlns="" id="{98B107FC-2D58-4FE5-BFCC-3C04739F528B}"/>
              </a:ext>
            </a:extLst>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6431432" y="33296"/>
            <a:ext cx="375338" cy="270000"/>
          </a:xfrm>
          <a:prstGeom prst="rect">
            <a:avLst/>
          </a:prstGeom>
        </p:spPr>
      </p:pic>
      <p:pic>
        <p:nvPicPr>
          <p:cNvPr id="6" name="Picture 5">
            <a:extLst>
              <a:ext uri="{FF2B5EF4-FFF2-40B4-BE49-F238E27FC236}">
                <a16:creationId xmlns:a16="http://schemas.microsoft.com/office/drawing/2014/main" xmlns="" id="{E4636414-B25E-46DE-8BA4-7750EDEC2AF6}"/>
              </a:ext>
            </a:extLst>
          </p:cNvPr>
          <p:cNvPicPr>
            <a:picLocks noChangeAspect="1"/>
          </p:cNvPicPr>
          <p:nvPr/>
        </p:nvPicPr>
        <p:blipFill rotWithShape="1">
          <a:blip r:embed="rId7" cstate="print">
            <a:extLst>
              <a:ext uri="{28A0092B-C50C-407E-A947-70E740481C1C}">
                <a14:useLocalDpi xmlns:a14="http://schemas.microsoft.com/office/drawing/2010/main" xmlns="" val="0"/>
              </a:ext>
            </a:extLst>
          </a:blip>
          <a:srcRect r="24135"/>
          <a:stretch/>
        </p:blipFill>
        <p:spPr>
          <a:xfrm>
            <a:off x="3536817" y="36450"/>
            <a:ext cx="1341235" cy="270000"/>
          </a:xfrm>
          <a:prstGeom prst="rect">
            <a:avLst/>
          </a:prstGeom>
        </p:spPr>
      </p:pic>
      <p:pic>
        <p:nvPicPr>
          <p:cNvPr id="8" name="Picture 7">
            <a:extLst>
              <a:ext uri="{FF2B5EF4-FFF2-40B4-BE49-F238E27FC236}">
                <a16:creationId xmlns:a16="http://schemas.microsoft.com/office/drawing/2014/main" xmlns="" id="{7871A89C-CFAF-41F8-A271-9B1BA3D796EC}"/>
              </a:ext>
            </a:extLst>
          </p:cNvPr>
          <p:cNvPicPr>
            <a:picLocks noChangeAspect="1"/>
          </p:cNvPicPr>
          <p:nvPr/>
        </p:nvPicPr>
        <p:blipFill>
          <a:blip r:embed="rId8" cstate="print"/>
          <a:stretch>
            <a:fillRect/>
          </a:stretch>
        </p:blipFill>
        <p:spPr>
          <a:xfrm>
            <a:off x="1188173" y="48600"/>
            <a:ext cx="795254" cy="270000"/>
          </a:xfrm>
          <a:prstGeom prst="rect">
            <a:avLst/>
          </a:prstGeom>
        </p:spPr>
      </p:pic>
    </p:spTree>
    <p:extLst>
      <p:ext uri="{BB962C8B-B14F-4D97-AF65-F5344CB8AC3E}">
        <p14:creationId xmlns:p14="http://schemas.microsoft.com/office/powerpoint/2010/main" xmlns="" val="27812337"/>
      </p:ext>
    </p:extLst>
  </p:cSld>
  <p:clrMap bg1="lt1" tx1="dk1" bg2="lt2" tx2="dk2" accent1="accent1" accent2="accent2" accent3="accent3" accent4="accent4" accent5="accent5" accent6="accent6" hlink="hlink" folHlink="folHlink"/>
  <p:sldLayoutIdLst>
    <p:sldLayoutId id="2147483668" r:id="rId1"/>
    <p:sldLayoutId id="2147483670" r:id="rId2"/>
    <p:sldLayoutId id="2147483671" r:id="rId3"/>
    <p:sldLayoutId id="2147483672" r:id="rId4"/>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media" Target="../media/media1.m4a"/><Relationship Id="rId2" Type="http://schemas.openxmlformats.org/officeDocument/2006/relationships/slideLayout" Target="../slideLayouts/slideLayout7.xml"/><Relationship Id="rId1" Type="http://schemas.openxmlformats.org/officeDocument/2006/relationships/audio" Target="../media/media1.m4a"/><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8.xml"/><Relationship Id="rId1" Type="http://schemas.openxmlformats.org/officeDocument/2006/relationships/audio" Target="../media/media2.m4a"/><Relationship Id="rId5" Type="http://schemas.openxmlformats.org/officeDocument/2006/relationships/image" Target="../media/image10.png"/><Relationship Id="rId4" Type="http://schemas.microsoft.com/office/2007/relationships/media" Target="../media/media2.m4a"/></Relationships>
</file>

<file path=ppt/slides/_rels/slide4.xml.rels><?xml version="1.0" encoding="UTF-8" standalone="yes"?>
<Relationships xmlns="http://schemas.openxmlformats.org/package/2006/relationships"><Relationship Id="rId3" Type="http://schemas.microsoft.com/office/2007/relationships/media" Target="../media/media3.m4a"/><Relationship Id="rId2" Type="http://schemas.openxmlformats.org/officeDocument/2006/relationships/slideLayout" Target="../slideLayouts/slideLayout8.xml"/><Relationship Id="rId1" Type="http://schemas.openxmlformats.org/officeDocument/2006/relationships/audio" Target="../media/media3.m4a"/><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microsoft.com/office/2007/relationships/media" Target="../media/media4.m4a"/><Relationship Id="rId2" Type="http://schemas.openxmlformats.org/officeDocument/2006/relationships/slideLayout" Target="../slideLayouts/slideLayout8.xml"/><Relationship Id="rId1" Type="http://schemas.openxmlformats.org/officeDocument/2006/relationships/audio" Target="../media/media4.m4a"/><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8.xml"/><Relationship Id="rId1" Type="http://schemas.openxmlformats.org/officeDocument/2006/relationships/audio" Target="../media/media5.m4a"/><Relationship Id="rId5" Type="http://schemas.openxmlformats.org/officeDocument/2006/relationships/image" Target="../media/image10.png"/><Relationship Id="rId4" Type="http://schemas.microsoft.com/office/2007/relationships/media" Target="../media/media5.m4a"/></Relationships>
</file>

<file path=ppt/slides/_rels/slide7.xml.rels><?xml version="1.0" encoding="UTF-8" standalone="yes"?>
<Relationships xmlns="http://schemas.openxmlformats.org/package/2006/relationships"><Relationship Id="rId3" Type="http://schemas.microsoft.com/office/2007/relationships/media" Target="../media/media6.m4a"/><Relationship Id="rId2" Type="http://schemas.openxmlformats.org/officeDocument/2006/relationships/slideLayout" Target="../slideLayouts/slideLayout8.xml"/><Relationship Id="rId1" Type="http://schemas.openxmlformats.org/officeDocument/2006/relationships/audio" Target="../media/media6.m4a"/><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microsoft.com/office/2007/relationships/media" Target="../media/media7.m4a"/><Relationship Id="rId2" Type="http://schemas.openxmlformats.org/officeDocument/2006/relationships/slideLayout" Target="../slideLayouts/slideLayout8.xml"/><Relationship Id="rId1" Type="http://schemas.openxmlformats.org/officeDocument/2006/relationships/audio" Target="../media/media7.m4a"/><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microsoft.com/office/2007/relationships/media" Target="../media/media8.m4a"/><Relationship Id="rId2" Type="http://schemas.openxmlformats.org/officeDocument/2006/relationships/slideLayout" Target="../slideLayouts/slideLayout8.xml"/><Relationship Id="rId1" Type="http://schemas.openxmlformats.org/officeDocument/2006/relationships/audio" Target="../media/media8.m4a"/><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8.xml"/><Relationship Id="rId1" Type="http://schemas.openxmlformats.org/officeDocument/2006/relationships/audio" Target="../media/media9.m4a"/><Relationship Id="rId5" Type="http://schemas.openxmlformats.org/officeDocument/2006/relationships/image" Target="../media/image10.png"/><Relationship Id="rId4" Type="http://schemas.microsoft.com/office/2007/relationships/media" Target="../media/media9.m4a"/></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8.xml"/><Relationship Id="rId1" Type="http://schemas.openxmlformats.org/officeDocument/2006/relationships/audio" Target="../media/media10.m4a"/><Relationship Id="rId5" Type="http://schemas.openxmlformats.org/officeDocument/2006/relationships/image" Target="../media/image10.png"/><Relationship Id="rId4" Type="http://schemas.microsoft.com/office/2007/relationships/media" Target="../media/media10.m4a"/></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8.xml"/><Relationship Id="rId1" Type="http://schemas.openxmlformats.org/officeDocument/2006/relationships/audio" Target="../media/media11.m4a"/><Relationship Id="rId5" Type="http://schemas.openxmlformats.org/officeDocument/2006/relationships/image" Target="../media/image10.png"/><Relationship Id="rId4" Type="http://schemas.microsoft.com/office/2007/relationships/media" Target="../media/media11.m4a"/></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8.xml"/><Relationship Id="rId1" Type="http://schemas.openxmlformats.org/officeDocument/2006/relationships/audio" Target="../media/media12.m4a"/><Relationship Id="rId5" Type="http://schemas.openxmlformats.org/officeDocument/2006/relationships/image" Target="../media/image10.png"/><Relationship Id="rId4" Type="http://schemas.microsoft.com/office/2007/relationships/media" Target="../media/media12.m4a"/></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8.xml"/><Relationship Id="rId1" Type="http://schemas.openxmlformats.org/officeDocument/2006/relationships/audio" Target="../media/media13.m4a"/><Relationship Id="rId5" Type="http://schemas.openxmlformats.org/officeDocument/2006/relationships/image" Target="../media/image10.png"/><Relationship Id="rId4" Type="http://schemas.microsoft.com/office/2007/relationships/media" Target="../media/media13.m4a"/></Relationships>
</file>

<file path=ppt/slides/_rels/slide15.xml.rels><?xml version="1.0" encoding="UTF-8" standalone="yes"?>
<Relationships xmlns="http://schemas.openxmlformats.org/package/2006/relationships"><Relationship Id="rId3" Type="http://schemas.microsoft.com/office/2007/relationships/media" Target="../media/media14.m4a"/><Relationship Id="rId2" Type="http://schemas.openxmlformats.org/officeDocument/2006/relationships/slideLayout" Target="../slideLayouts/slideLayout7.xml"/><Relationship Id="rId1" Type="http://schemas.openxmlformats.org/officeDocument/2006/relationships/audio" Target="../media/media14.m4a"/><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0.png"/><Relationship Id="rId2" Type="http://schemas.openxmlformats.org/officeDocument/2006/relationships/audio" Target="../media/media15.m4a"/><Relationship Id="rId1" Type="http://schemas.openxmlformats.org/officeDocument/2006/relationships/tags" Target="../tags/tag1.xml"/><Relationship Id="rId6" Type="http://schemas.microsoft.com/office/2007/relationships/media" Target="../media/media15.m4a"/><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6.m4a"/><Relationship Id="rId1" Type="http://schemas.openxmlformats.org/officeDocument/2006/relationships/tags" Target="../tags/tag2.xml"/><Relationship Id="rId5" Type="http://schemas.openxmlformats.org/officeDocument/2006/relationships/image" Target="../media/image10.png"/><Relationship Id="rId4" Type="http://schemas.microsoft.com/office/2007/relationships/media" Target="../media/media16.m4a"/></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7.m4a"/><Relationship Id="rId1" Type="http://schemas.openxmlformats.org/officeDocument/2006/relationships/tags" Target="../tags/tag3.xml"/><Relationship Id="rId6" Type="http://schemas.openxmlformats.org/officeDocument/2006/relationships/image" Target="../media/image10.png"/><Relationship Id="rId5" Type="http://schemas.microsoft.com/office/2007/relationships/media" Target="../media/media17.m4a"/><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8.m4a"/><Relationship Id="rId1" Type="http://schemas.openxmlformats.org/officeDocument/2006/relationships/tags" Target="../tags/tag4.xml"/><Relationship Id="rId6" Type="http://schemas.openxmlformats.org/officeDocument/2006/relationships/image" Target="../media/image10.png"/><Relationship Id="rId5" Type="http://schemas.microsoft.com/office/2007/relationships/media" Target="../media/media18.m4a"/><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19.m4a"/><Relationship Id="rId1" Type="http://schemas.openxmlformats.org/officeDocument/2006/relationships/tags" Target="../tags/tag5.xml"/><Relationship Id="rId6" Type="http://schemas.openxmlformats.org/officeDocument/2006/relationships/image" Target="../media/image10.png"/><Relationship Id="rId5" Type="http://schemas.microsoft.com/office/2007/relationships/media" Target="../media/media19.m4a"/><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0.m4a"/><Relationship Id="rId1" Type="http://schemas.openxmlformats.org/officeDocument/2006/relationships/tags" Target="../tags/tag6.xml"/><Relationship Id="rId6" Type="http://schemas.openxmlformats.org/officeDocument/2006/relationships/image" Target="../media/image10.png"/><Relationship Id="rId5" Type="http://schemas.microsoft.com/office/2007/relationships/media" Target="../media/media20.m4a"/><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1.m4a"/><Relationship Id="rId1" Type="http://schemas.openxmlformats.org/officeDocument/2006/relationships/tags" Target="../tags/tag7.xml"/><Relationship Id="rId6" Type="http://schemas.openxmlformats.org/officeDocument/2006/relationships/image" Target="../media/image10.png"/><Relationship Id="rId5" Type="http://schemas.microsoft.com/office/2007/relationships/media" Target="../media/media21.m4a"/><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2.m4a"/><Relationship Id="rId1" Type="http://schemas.openxmlformats.org/officeDocument/2006/relationships/tags" Target="../tags/tag8.xml"/><Relationship Id="rId6" Type="http://schemas.openxmlformats.org/officeDocument/2006/relationships/image" Target="../media/image10.png"/><Relationship Id="rId5" Type="http://schemas.microsoft.com/office/2007/relationships/media" Target="../media/media22.m4a"/><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3.m4a"/><Relationship Id="rId1" Type="http://schemas.openxmlformats.org/officeDocument/2006/relationships/tags" Target="../tags/tag9.xml"/><Relationship Id="rId5" Type="http://schemas.openxmlformats.org/officeDocument/2006/relationships/image" Target="../media/image10.png"/><Relationship Id="rId4" Type="http://schemas.microsoft.com/office/2007/relationships/media" Target="../media/media23.m4a"/></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24.m4a"/><Relationship Id="rId1" Type="http://schemas.openxmlformats.org/officeDocument/2006/relationships/tags" Target="../tags/tag10.xml"/><Relationship Id="rId5" Type="http://schemas.openxmlformats.org/officeDocument/2006/relationships/image" Target="../media/image10.png"/><Relationship Id="rId4" Type="http://schemas.microsoft.com/office/2007/relationships/media" Target="../media/media24.m4a"/></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25.m4a"/><Relationship Id="rId1" Type="http://schemas.openxmlformats.org/officeDocument/2006/relationships/tags" Target="../tags/tag11.xml"/><Relationship Id="rId6" Type="http://schemas.openxmlformats.org/officeDocument/2006/relationships/image" Target="../media/image10.png"/><Relationship Id="rId5" Type="http://schemas.microsoft.com/office/2007/relationships/media" Target="../media/media25.m4a"/><Relationship Id="rId4" Type="http://schemas.openxmlformats.org/officeDocument/2006/relationships/image" Target="../media/image25.jpeg"/></Relationships>
</file>

<file path=ppt/slides/_rels/slide27.xml.rels><?xml version="1.0" encoding="UTF-8" standalone="yes"?>
<Relationships xmlns="http://schemas.openxmlformats.org/package/2006/relationships"><Relationship Id="rId3" Type="http://schemas.microsoft.com/office/2007/relationships/media" Target="../media/media26.m4a"/><Relationship Id="rId2" Type="http://schemas.openxmlformats.org/officeDocument/2006/relationships/slideLayout" Target="../slideLayouts/slideLayout9.xml"/><Relationship Id="rId1" Type="http://schemas.openxmlformats.org/officeDocument/2006/relationships/audio" Target="../media/media26.m4a"/><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88230" y="1350110"/>
            <a:ext cx="3206804" cy="1374345"/>
          </a:xfrm>
        </p:spPr>
        <p:txBody>
          <a:bodyPr>
            <a:noAutofit/>
          </a:bodyPr>
          <a:lstStyle/>
          <a:p>
            <a:r>
              <a:rPr lang="en-US" sz="6000" dirty="0"/>
              <a:t>Drone</a:t>
            </a:r>
            <a:r>
              <a:rPr lang="sr-Latn-RS" sz="6000" dirty="0"/>
              <a:t> basics</a:t>
            </a:r>
            <a:r>
              <a:rPr lang="en-US" sz="6000" dirty="0"/>
              <a:t/>
            </a:r>
            <a:br>
              <a:rPr lang="en-US" sz="6000" dirty="0"/>
            </a:br>
            <a:endParaRPr lang="en-US" sz="6000" dirty="0"/>
          </a:p>
        </p:txBody>
      </p:sp>
      <p:sp>
        <p:nvSpPr>
          <p:cNvPr id="3" name="Subtitle 2"/>
          <p:cNvSpPr>
            <a:spLocks noGrp="1"/>
          </p:cNvSpPr>
          <p:nvPr>
            <p:ph type="subTitle" idx="1"/>
          </p:nvPr>
        </p:nvSpPr>
        <p:spPr>
          <a:xfrm>
            <a:off x="-1688905" y="3029865"/>
            <a:ext cx="7927616" cy="610820"/>
          </a:xfrm>
        </p:spPr>
        <p:txBody>
          <a:bodyPr>
            <a:noAutofit/>
          </a:bodyPr>
          <a:lstStyle/>
          <a:p>
            <a:r>
              <a:rPr lang="en-US" sz="1400" dirty="0"/>
              <a:t> Presentation is done by</a:t>
            </a:r>
            <a:br>
              <a:rPr lang="en-US" sz="1400" dirty="0"/>
            </a:br>
            <a:r>
              <a:rPr lang="en-US" sz="1400" dirty="0" err="1"/>
              <a:t>Dusan</a:t>
            </a:r>
            <a:r>
              <a:rPr lang="en-US" sz="1400" dirty="0"/>
              <a:t> </a:t>
            </a:r>
            <a:r>
              <a:rPr lang="en-US" sz="1400" dirty="0" err="1"/>
              <a:t>Glumac</a:t>
            </a:r>
            <a:r>
              <a:rPr lang="en-US" sz="1400" dirty="0"/>
              <a:t/>
            </a:r>
            <a:br>
              <a:rPr lang="en-US" sz="1400" dirty="0"/>
            </a:br>
            <a:r>
              <a:rPr lang="en-US" sz="1400" dirty="0"/>
              <a:t>Teodora Zivkovic</a:t>
            </a:r>
            <a:br>
              <a:rPr lang="en-US" sz="1400" dirty="0"/>
            </a:br>
            <a:r>
              <a:rPr lang="en-US" sz="1400" dirty="0"/>
              <a:t>Nikola </a:t>
            </a:r>
            <a:r>
              <a:rPr lang="en-US" sz="1400" dirty="0" err="1"/>
              <a:t>Aleksic</a:t>
            </a:r>
            <a:r>
              <a:rPr lang="en-US" sz="1400" dirty="0"/>
              <a:t/>
            </a:r>
            <a:br>
              <a:rPr lang="en-US" sz="1400" dirty="0"/>
            </a:br>
            <a:r>
              <a:rPr lang="en-US" sz="1400" dirty="0"/>
              <a:t>Matej Milovanovic</a:t>
            </a:r>
            <a:br>
              <a:rPr lang="en-US" sz="1400" dirty="0"/>
            </a:br>
            <a:r>
              <a:rPr lang="en-US" sz="1400" dirty="0"/>
              <a:t>Nina </a:t>
            </a:r>
            <a:r>
              <a:rPr lang="en-US" sz="1400" dirty="0" err="1"/>
              <a:t>Pantic</a:t>
            </a:r>
            <a:r>
              <a:rPr lang="en-US" sz="1400" dirty="0"/>
              <a:t/>
            </a:r>
            <a:br>
              <a:rPr lang="en-US" sz="1400" dirty="0"/>
            </a:br>
            <a:r>
              <a:rPr lang="en-US" sz="1400" dirty="0" err="1"/>
              <a:t>Milica</a:t>
            </a:r>
            <a:r>
              <a:rPr lang="en-US" sz="1400" dirty="0"/>
              <a:t> </a:t>
            </a:r>
            <a:r>
              <a:rPr lang="en-US" sz="1400" dirty="0" err="1"/>
              <a:t>Roncevic</a:t>
            </a:r>
            <a:r>
              <a:rPr lang="en-US" sz="1400" dirty="0"/>
              <a:t/>
            </a:r>
            <a:br>
              <a:rPr lang="en-US" sz="1400" dirty="0"/>
            </a:br>
            <a:r>
              <a:rPr lang="en-US" sz="1400" dirty="0"/>
              <a:t>Andrea Stefanovic</a:t>
            </a:r>
          </a:p>
        </p:txBody>
      </p:sp>
      <p:sp>
        <p:nvSpPr>
          <p:cNvPr id="4" name="TextBox 3">
            <a:extLst>
              <a:ext uri="{FF2B5EF4-FFF2-40B4-BE49-F238E27FC236}">
                <a16:creationId xmlns:a16="http://schemas.microsoft.com/office/drawing/2014/main" xmlns="" id="{ACAD53C2-B3B7-4573-9E09-CF0F83AD4317}"/>
              </a:ext>
            </a:extLst>
          </p:cNvPr>
          <p:cNvSpPr txBox="1"/>
          <p:nvPr/>
        </p:nvSpPr>
        <p:spPr>
          <a:xfrm>
            <a:off x="0" y="3050043"/>
            <a:ext cx="2901395" cy="369332"/>
          </a:xfrm>
          <a:prstGeom prst="rect">
            <a:avLst/>
          </a:prstGeom>
          <a:noFill/>
        </p:spPr>
        <p:txBody>
          <a:bodyPr wrap="square" rtlCol="0">
            <a:spAutoFit/>
          </a:bodyPr>
          <a:lstStyle/>
          <a:p>
            <a:r>
              <a:rPr lang="en-US" dirty="0">
                <a:solidFill>
                  <a:schemeClr val="accent2">
                    <a:lumMod val="75000"/>
                  </a:schemeClr>
                </a:solidFill>
              </a:rPr>
              <a:t>prof </a:t>
            </a:r>
            <a:r>
              <a:rPr lang="en-US" dirty="0" err="1">
                <a:solidFill>
                  <a:schemeClr val="accent2">
                    <a:lumMod val="75000"/>
                  </a:schemeClr>
                </a:solidFill>
              </a:rPr>
              <a:t>Dejan</a:t>
            </a:r>
            <a:r>
              <a:rPr lang="en-US" dirty="0">
                <a:solidFill>
                  <a:schemeClr val="accent2">
                    <a:lumMod val="75000"/>
                  </a:schemeClr>
                </a:solidFill>
              </a:rPr>
              <a:t> </a:t>
            </a:r>
            <a:r>
              <a:rPr lang="en-US" dirty="0" err="1">
                <a:solidFill>
                  <a:schemeClr val="accent2">
                    <a:lumMod val="75000"/>
                  </a:schemeClr>
                </a:solidFill>
              </a:rPr>
              <a:t>Crnoglavac</a:t>
            </a:r>
            <a:endParaRPr lang="en-US" dirty="0">
              <a:solidFill>
                <a:schemeClr val="accent2">
                  <a:lumMod val="75000"/>
                </a:schemeClr>
              </a:solidFill>
            </a:endParaRPr>
          </a:p>
        </p:txBody>
      </p:sp>
      <p:pic>
        <p:nvPicPr>
          <p:cNvPr id="10" name="Audio 9">
            <a:hlinkClick r:id="" action="ppaction://media"/>
            <a:extLst>
              <a:ext uri="{FF2B5EF4-FFF2-40B4-BE49-F238E27FC236}">
                <a16:creationId xmlns:a16="http://schemas.microsoft.com/office/drawing/2014/main" xmlns="" id="{A3FBE54D-B2CC-4957-B17D-90AA082F1C1C}"/>
              </a:ext>
            </a:extLst>
          </p:cNvPr>
          <p:cNvPicPr>
            <a:picLocks noChangeAspect="1"/>
          </p:cNvPicPr>
          <p:nvPr>
            <a:audioFile r:link="rId1"/>
            <p:extLst>
              <p:ext uri="{DAA4B4D4-6D71-4841-9C94-3DE7FCFB9230}">
                <p14:media xmlns:p14="http://schemas.microsoft.com/office/powerpoint/2010/main" xmlns="" r:embed="rId3"/>
              </p:ext>
            </p:extLst>
          </p:nvPr>
        </p:nvPicPr>
        <p:blipFill>
          <a:blip r:embed="rId4" cstate="print"/>
          <a:stretch>
            <a:fillRect/>
          </a:stretch>
        </p:blipFill>
        <p:spPr>
          <a:xfrm>
            <a:off x="8504238" y="4503738"/>
            <a:ext cx="487362" cy="487362"/>
          </a:xfrm>
          <a:prstGeom prst="rect">
            <a:avLst/>
          </a:prstGeom>
        </p:spPr>
      </p:pic>
    </p:spTree>
    <p:extLst>
      <p:ext uri="{BB962C8B-B14F-4D97-AF65-F5344CB8AC3E}">
        <p14:creationId xmlns:p14="http://schemas.microsoft.com/office/powerpoint/2010/main" xmlns="" val="36392037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10253">
        <p15:prstTrans prst="airplane"/>
      </p:transition>
    </mc:Choice>
    <mc:Fallback>
      <p:transition spd="slow" advTm="1025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1610" y="433880"/>
            <a:ext cx="8246070" cy="763526"/>
          </a:xfrm>
        </p:spPr>
        <p:txBody>
          <a:bodyPr/>
          <a:lstStyle/>
          <a:p>
            <a:r>
              <a:rPr lang="en-US" dirty="0"/>
              <a:t>What is drone?</a:t>
            </a:r>
          </a:p>
        </p:txBody>
      </p:sp>
      <p:sp>
        <p:nvSpPr>
          <p:cNvPr id="3" name="Content Placeholder 2"/>
          <p:cNvSpPr>
            <a:spLocks noGrp="1"/>
          </p:cNvSpPr>
          <p:nvPr>
            <p:ph idx="1"/>
          </p:nvPr>
        </p:nvSpPr>
        <p:spPr>
          <a:xfrm>
            <a:off x="448965" y="1197405"/>
            <a:ext cx="8246070" cy="3359507"/>
          </a:xfrm>
        </p:spPr>
        <p:txBody>
          <a:bodyPr>
            <a:normAutofit/>
          </a:bodyPr>
          <a:lstStyle/>
          <a:p>
            <a:r>
              <a:rPr lang="en-GB" sz="2000" dirty="0"/>
              <a:t>An unmanned aerial vehicle is an aircraft operated by a operator, a person with remote signal transmission from the ground.</a:t>
            </a:r>
          </a:p>
          <a:p>
            <a:endParaRPr lang="en-GB" sz="2000" dirty="0"/>
          </a:p>
          <a:p>
            <a:r>
              <a:rPr lang="en-GB" sz="2000" dirty="0"/>
              <a:t>The flight of UAVs may be controlled either autonomously by onboard computers or by the remote control from a pilot on the ground or in another vehicle.</a:t>
            </a:r>
            <a:endParaRPr lang="en-US" sz="2000" dirty="0"/>
          </a:p>
        </p:txBody>
      </p:sp>
      <p:pic>
        <p:nvPicPr>
          <p:cNvPr id="4" name="Picture 3" descr="слика 3.jpg"/>
          <p:cNvPicPr>
            <a:picLocks noChangeAspect="1"/>
          </p:cNvPicPr>
          <p:nvPr/>
        </p:nvPicPr>
        <p:blipFill>
          <a:blip r:embed="rId3" cstate="print"/>
          <a:stretch>
            <a:fillRect/>
          </a:stretch>
        </p:blipFill>
        <p:spPr>
          <a:xfrm>
            <a:off x="4724705" y="3182570"/>
            <a:ext cx="1767802" cy="1176392"/>
          </a:xfrm>
          <a:prstGeom prst="rect">
            <a:avLst/>
          </a:prstGeom>
        </p:spPr>
      </p:pic>
      <p:pic>
        <p:nvPicPr>
          <p:cNvPr id="8" name="Audio 7">
            <a:hlinkClick r:id="" action="ppaction://media"/>
            <a:extLst>
              <a:ext uri="{FF2B5EF4-FFF2-40B4-BE49-F238E27FC236}">
                <a16:creationId xmlns:a16="http://schemas.microsoft.com/office/drawing/2014/main" xmlns="" id="{C198700E-B2A5-43F9-83C7-6CA03BDD006A}"/>
              </a:ext>
            </a:extLst>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25591">
        <p15:prstTrans prst="airplane"/>
      </p:transition>
    </mc:Choice>
    <mc:Fallback>
      <p:transition spd="slow" advTm="255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4315" y="739290"/>
            <a:ext cx="8246070" cy="763526"/>
          </a:xfrm>
        </p:spPr>
        <p:txBody>
          <a:bodyPr/>
          <a:lstStyle/>
          <a:p>
            <a:r>
              <a:rPr lang="en-US" dirty="0"/>
              <a:t>History of drone</a:t>
            </a:r>
          </a:p>
        </p:txBody>
      </p:sp>
      <p:sp>
        <p:nvSpPr>
          <p:cNvPr id="3" name="Content Placeholder 2"/>
          <p:cNvSpPr>
            <a:spLocks noGrp="1"/>
          </p:cNvSpPr>
          <p:nvPr>
            <p:ph idx="1"/>
          </p:nvPr>
        </p:nvSpPr>
        <p:spPr>
          <a:xfrm>
            <a:off x="143555" y="1502815"/>
            <a:ext cx="8246070" cy="3359507"/>
          </a:xfrm>
        </p:spPr>
        <p:txBody>
          <a:bodyPr>
            <a:normAutofit/>
          </a:bodyPr>
          <a:lstStyle/>
          <a:p>
            <a:r>
              <a:rPr lang="en-GB" sz="2000" dirty="0"/>
              <a:t>The earliest recorded use of an unmanned aerial vehicle for </a:t>
            </a:r>
            <a:r>
              <a:rPr lang="en-GB" sz="2000" dirty="0" err="1"/>
              <a:t>warfighting</a:t>
            </a:r>
            <a:r>
              <a:rPr lang="en-GB" sz="2000" dirty="0"/>
              <a:t> was occurred in July 1849,serving as a balloon carrier (the precursor to the aircraft carrier) in the first offensive use of air power in naval aviation.</a:t>
            </a:r>
          </a:p>
          <a:p>
            <a:r>
              <a:rPr lang="en-GB" sz="2000" dirty="0"/>
              <a:t>UAV innovations started in the early 1900s, and originally focused on providing practice targets for training military personnel. UAV development continued during World War I, when the Dayton-Wright Airplane Company invented a pilotless aerial torpedo that would explode at a preset time.</a:t>
            </a:r>
          </a:p>
        </p:txBody>
      </p:sp>
      <p:pic>
        <p:nvPicPr>
          <p:cNvPr id="6" name="Audio 5">
            <a:hlinkClick r:id="" action="ppaction://media"/>
            <a:extLst>
              <a:ext uri="{FF2B5EF4-FFF2-40B4-BE49-F238E27FC236}">
                <a16:creationId xmlns:a16="http://schemas.microsoft.com/office/drawing/2014/main" xmlns="" id="{826A13D7-1915-4459-B3E1-424800A576C5}"/>
              </a:ext>
            </a:extLst>
          </p:cNvPr>
          <p:cNvPicPr>
            <a:picLocks noChangeAspect="1"/>
          </p:cNvPicPr>
          <p:nvPr>
            <a:audioFile r:link="rId1"/>
            <p:extLst>
              <p:ext uri="{DAA4B4D4-6D71-4841-9C94-3DE7FCFB9230}">
                <p14:media xmlns:p14="http://schemas.microsoft.com/office/powerpoint/2010/main" xmlns="" r:embed="rId3"/>
              </p:ext>
            </p:extLst>
          </p:nvPr>
        </p:nvPicPr>
        <p:blipFill>
          <a:blip r:embed="rId4" cstate="print"/>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47475">
        <p15:prstTrans prst="airplane"/>
      </p:transition>
    </mc:Choice>
    <mc:Fallback>
      <p:transition spd="slow" advTm="4747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7020" y="433880"/>
            <a:ext cx="8246070" cy="763526"/>
          </a:xfrm>
        </p:spPr>
        <p:txBody>
          <a:bodyPr/>
          <a:lstStyle/>
          <a:p>
            <a:r>
              <a:rPr lang="en-US" dirty="0"/>
              <a:t>Classification</a:t>
            </a:r>
          </a:p>
        </p:txBody>
      </p:sp>
      <p:sp>
        <p:nvSpPr>
          <p:cNvPr id="3" name="Content Placeholder 2"/>
          <p:cNvSpPr>
            <a:spLocks noGrp="1"/>
          </p:cNvSpPr>
          <p:nvPr>
            <p:ph idx="1"/>
          </p:nvPr>
        </p:nvSpPr>
        <p:spPr>
          <a:xfrm>
            <a:off x="448965" y="1350110"/>
            <a:ext cx="8246070" cy="3359507"/>
          </a:xfrm>
        </p:spPr>
        <p:txBody>
          <a:bodyPr>
            <a:normAutofit/>
          </a:bodyPr>
          <a:lstStyle/>
          <a:p>
            <a:r>
              <a:rPr lang="en-GB" sz="2000" dirty="0"/>
              <a:t>UAVs typically fall into one of six functional categories:</a:t>
            </a:r>
            <a:br>
              <a:rPr lang="en-GB" sz="2000" dirty="0"/>
            </a:br>
            <a:r>
              <a:rPr lang="en-GB" sz="2000" dirty="0"/>
              <a:t>   -</a:t>
            </a:r>
            <a:r>
              <a:rPr lang="en-GB" sz="2000" b="1" i="1" dirty="0"/>
              <a:t>Combat</a:t>
            </a:r>
            <a:r>
              <a:rPr lang="en-GB" sz="2000" dirty="0"/>
              <a:t>-providing attack capability for high-risk missions</a:t>
            </a:r>
            <a:br>
              <a:rPr lang="en-GB" sz="2000" dirty="0"/>
            </a:br>
            <a:r>
              <a:rPr lang="en-GB" sz="2000" dirty="0"/>
              <a:t>   -</a:t>
            </a:r>
            <a:r>
              <a:rPr lang="en-US" sz="2000" b="1" i="1" dirty="0"/>
              <a:t>Reconnaissance</a:t>
            </a:r>
            <a:r>
              <a:rPr lang="en-US" sz="2000" dirty="0"/>
              <a:t> – Unmanned reconnaissance aerial vehicle providing battlefield intelligence.</a:t>
            </a:r>
            <a:br>
              <a:rPr lang="en-US" sz="2000" dirty="0"/>
            </a:br>
            <a:r>
              <a:rPr lang="en-US" sz="2000" dirty="0"/>
              <a:t>   -</a:t>
            </a:r>
            <a:r>
              <a:rPr lang="en-US" sz="2000" b="1" i="1" dirty="0"/>
              <a:t>Target and decoy-</a:t>
            </a:r>
            <a:r>
              <a:rPr lang="en-GB" sz="2000" dirty="0"/>
              <a:t> providing ground and aerial gunnery a target that simulates an enemy aircraft or missile.</a:t>
            </a:r>
            <a:r>
              <a:rPr lang="en-US" sz="2000" dirty="0"/>
              <a:t> </a:t>
            </a:r>
            <a:br>
              <a:rPr lang="en-US" sz="2000" dirty="0"/>
            </a:br>
            <a:r>
              <a:rPr lang="en-US" sz="2000" dirty="0"/>
              <a:t>   -</a:t>
            </a:r>
            <a:r>
              <a:rPr lang="en-US" sz="2000" b="1" i="1" dirty="0"/>
              <a:t>Logistics</a:t>
            </a:r>
            <a:r>
              <a:rPr lang="en-US" sz="2000" dirty="0"/>
              <a:t> – delivering cargo</a:t>
            </a:r>
            <a:br>
              <a:rPr lang="en-US" sz="2000" dirty="0"/>
            </a:br>
            <a:r>
              <a:rPr lang="en-US" sz="2000" dirty="0"/>
              <a:t>   -</a:t>
            </a:r>
            <a:r>
              <a:rPr lang="en-GB" sz="2000" b="1" i="1" dirty="0"/>
              <a:t>Civil and commercial UAVs </a:t>
            </a:r>
            <a:r>
              <a:rPr lang="en-GB" sz="2000" dirty="0"/>
              <a:t>– agriculture, aerial photography, data collection.</a:t>
            </a:r>
            <a:br>
              <a:rPr lang="en-GB" sz="2000" dirty="0"/>
            </a:br>
            <a:r>
              <a:rPr lang="en-GB" sz="2000" dirty="0"/>
              <a:t>    -</a:t>
            </a:r>
            <a:r>
              <a:rPr lang="en-US" sz="2000" b="1" i="1" dirty="0"/>
              <a:t>Research and development</a:t>
            </a:r>
            <a:r>
              <a:rPr lang="en-US" sz="2000" dirty="0"/>
              <a:t> </a:t>
            </a:r>
            <a:endParaRPr lang="en-GB" sz="2000" dirty="0"/>
          </a:p>
          <a:p>
            <a:endParaRPr lang="en-US" sz="2000" dirty="0"/>
          </a:p>
          <a:p>
            <a:endParaRPr lang="en-US" sz="2000" dirty="0"/>
          </a:p>
        </p:txBody>
      </p:sp>
      <p:pic>
        <p:nvPicPr>
          <p:cNvPr id="6" name="Audio 5">
            <a:hlinkClick r:id="" action="ppaction://media"/>
            <a:extLst>
              <a:ext uri="{FF2B5EF4-FFF2-40B4-BE49-F238E27FC236}">
                <a16:creationId xmlns:a16="http://schemas.microsoft.com/office/drawing/2014/main" xmlns="" id="{A27C38D2-7972-437D-8CC3-1B498597D834}"/>
              </a:ext>
            </a:extLst>
          </p:cNvPr>
          <p:cNvPicPr>
            <a:picLocks noChangeAspect="1"/>
          </p:cNvPicPr>
          <p:nvPr>
            <a:audioFile r:link="rId1"/>
            <p:extLst>
              <p:ext uri="{DAA4B4D4-6D71-4841-9C94-3DE7FCFB9230}">
                <p14:media xmlns:p14="http://schemas.microsoft.com/office/powerpoint/2010/main" xmlns="" r:embed="rId3"/>
              </p:ext>
            </p:extLst>
          </p:nvPr>
        </p:nvPicPr>
        <p:blipFill>
          <a:blip r:embed="rId4" cstate="print"/>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46848">
        <p15:prstTrans prst="airplane"/>
      </p:transition>
    </mc:Choice>
    <mc:Fallback>
      <p:transition spd="slow" advTm="468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1610" y="433880"/>
            <a:ext cx="8246070" cy="763526"/>
          </a:xfrm>
        </p:spPr>
        <p:txBody>
          <a:bodyPr/>
          <a:lstStyle/>
          <a:p>
            <a:r>
              <a:rPr lang="en-US" dirty="0"/>
              <a:t>Drone components</a:t>
            </a:r>
          </a:p>
        </p:txBody>
      </p:sp>
      <p:pic>
        <p:nvPicPr>
          <p:cNvPr id="1026" name="Picture 2"/>
          <p:cNvPicPr>
            <a:picLocks noGrp="1" noChangeAspect="1" noChangeArrowheads="1"/>
          </p:cNvPicPr>
          <p:nvPr>
            <p:ph idx="1"/>
          </p:nvPr>
        </p:nvPicPr>
        <p:blipFill>
          <a:blip r:embed="rId3" cstate="print"/>
          <a:stretch>
            <a:fillRect/>
          </a:stretch>
        </p:blipFill>
        <p:spPr bwMode="auto">
          <a:xfrm>
            <a:off x="1823310" y="1044700"/>
            <a:ext cx="4861052" cy="3206445"/>
          </a:xfrm>
          <a:prstGeom prst="rect">
            <a:avLst/>
          </a:prstGeom>
          <a:noFill/>
          <a:ln w="9525">
            <a:noFill/>
            <a:miter lim="800000"/>
            <a:headEnd/>
            <a:tailEnd/>
          </a:ln>
          <a:effectLst/>
        </p:spPr>
      </p:pic>
      <p:pic>
        <p:nvPicPr>
          <p:cNvPr id="5" name="Audio 4">
            <a:hlinkClick r:id="" action="ppaction://media"/>
            <a:extLst>
              <a:ext uri="{FF2B5EF4-FFF2-40B4-BE49-F238E27FC236}">
                <a16:creationId xmlns:a16="http://schemas.microsoft.com/office/drawing/2014/main" xmlns="" id="{043B2C53-8874-4B7F-8B11-01434A0CAC5F}"/>
              </a:ext>
            </a:extLst>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42854">
        <p15:prstTrans prst="airplane"/>
      </p:transition>
    </mc:Choice>
    <mc:Fallback>
      <p:transition spd="slow" advTm="428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1610" y="586585"/>
            <a:ext cx="8246070" cy="763526"/>
          </a:xfrm>
        </p:spPr>
        <p:txBody>
          <a:bodyPr>
            <a:normAutofit/>
          </a:bodyPr>
          <a:lstStyle/>
          <a:p>
            <a:r>
              <a:rPr lang="sr-Latn-RS" dirty="0"/>
              <a:t>Drone structure</a:t>
            </a:r>
            <a:endParaRPr lang="en-US" dirty="0"/>
          </a:p>
        </p:txBody>
      </p:sp>
      <p:sp>
        <p:nvSpPr>
          <p:cNvPr id="3" name="Content Placeholder 2"/>
          <p:cNvSpPr>
            <a:spLocks noGrp="1"/>
          </p:cNvSpPr>
          <p:nvPr>
            <p:ph idx="1"/>
          </p:nvPr>
        </p:nvSpPr>
        <p:spPr>
          <a:xfrm>
            <a:off x="448965" y="1350110"/>
            <a:ext cx="8246070" cy="3359507"/>
          </a:xfrm>
        </p:spPr>
        <p:txBody>
          <a:bodyPr>
            <a:normAutofit/>
          </a:bodyPr>
          <a:lstStyle/>
          <a:p>
            <a:r>
              <a:rPr lang="en-US" dirty="0"/>
              <a:t> Due to multiple-rotor structure, their anti-torque moments can be canceled out by each other. Thanks to the simple structure, a </a:t>
            </a:r>
            <a:r>
              <a:rPr lang="en-US" dirty="0" err="1"/>
              <a:t>multicopter</a:t>
            </a:r>
            <a:r>
              <a:rPr lang="en-US" dirty="0"/>
              <a:t> is easy</a:t>
            </a:r>
            <a:r>
              <a:rPr lang="sr-Latn-RS" dirty="0"/>
              <a:t> </a:t>
            </a:r>
            <a:r>
              <a:rPr lang="en-US" dirty="0"/>
              <a:t>to</a:t>
            </a:r>
            <a:r>
              <a:rPr lang="sr-Latn-RS" dirty="0"/>
              <a:t> </a:t>
            </a:r>
            <a:r>
              <a:rPr lang="en-US" dirty="0"/>
              <a:t>use and features high reliability and low maintenance cost. But, its payload capacity and the time of endurance are both compromised.</a:t>
            </a:r>
            <a:endParaRPr lang="sr-Latn-RS" dirty="0"/>
          </a:p>
        </p:txBody>
      </p:sp>
      <p:pic>
        <p:nvPicPr>
          <p:cNvPr id="6" name="Audio 5">
            <a:hlinkClick r:id="" action="ppaction://media"/>
            <a:extLst>
              <a:ext uri="{FF2B5EF4-FFF2-40B4-BE49-F238E27FC236}">
                <a16:creationId xmlns:a16="http://schemas.microsoft.com/office/drawing/2014/main" xmlns="" id="{0E17B300-B109-4D99-9756-8F3BE95CCB8B}"/>
              </a:ext>
            </a:extLst>
          </p:cNvPr>
          <p:cNvPicPr>
            <a:picLocks noChangeAspect="1"/>
          </p:cNvPicPr>
          <p:nvPr>
            <a:audioFile r:link="rId1"/>
            <p:extLst>
              <p:ext uri="{DAA4B4D4-6D71-4841-9C94-3DE7FCFB9230}">
                <p14:media xmlns:p14="http://schemas.microsoft.com/office/powerpoint/2010/main" xmlns="" r:embed="rId3"/>
              </p:ext>
            </p:extLst>
          </p:nvPr>
        </p:nvPicPr>
        <p:blipFill>
          <a:blip r:embed="rId4" cstate="print"/>
          <a:stretch>
            <a:fillRect/>
          </a:stretch>
        </p:blipFill>
        <p:spPr>
          <a:xfrm>
            <a:off x="8504238" y="4503738"/>
            <a:ext cx="487362" cy="487362"/>
          </a:xfrm>
          <a:prstGeom prst="rect">
            <a:avLst/>
          </a:prstGeom>
        </p:spPr>
      </p:pic>
    </p:spTree>
    <p:extLst>
      <p:ext uri="{BB962C8B-B14F-4D97-AF65-F5344CB8AC3E}">
        <p14:creationId xmlns:p14="http://schemas.microsoft.com/office/powerpoint/2010/main" xmlns="" val="410330949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27296">
        <p15:prstTrans prst="airplane"/>
      </p:transition>
    </mc:Choice>
    <mc:Fallback>
      <p:transition spd="slow" advTm="2729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14560" y="433880"/>
            <a:ext cx="6099965" cy="725349"/>
          </a:xfrm>
        </p:spPr>
        <p:txBody>
          <a:bodyPr>
            <a:normAutofit/>
          </a:bodyPr>
          <a:lstStyle/>
          <a:p>
            <a:r>
              <a:rPr lang="en-US" dirty="0" err="1"/>
              <a:t>Multicopters</a:t>
            </a:r>
            <a:endParaRPr lang="en-US" dirty="0"/>
          </a:p>
        </p:txBody>
      </p:sp>
      <p:sp>
        <p:nvSpPr>
          <p:cNvPr id="5" name="Content Placeholder 4"/>
          <p:cNvSpPr>
            <a:spLocks noGrp="1"/>
          </p:cNvSpPr>
          <p:nvPr>
            <p:ph idx="1"/>
          </p:nvPr>
        </p:nvSpPr>
        <p:spPr>
          <a:xfrm>
            <a:off x="448965" y="1044700"/>
            <a:ext cx="8246070" cy="3359507"/>
          </a:xfrm>
        </p:spPr>
        <p:txBody>
          <a:bodyPr>
            <a:normAutofit/>
          </a:bodyPr>
          <a:lstStyle/>
          <a:p>
            <a:r>
              <a:rPr lang="sr-Latn-RS" dirty="0"/>
              <a:t>A</a:t>
            </a:r>
            <a:r>
              <a:rPr lang="en-US" dirty="0"/>
              <a:t> </a:t>
            </a:r>
            <a:r>
              <a:rPr lang="en-US" dirty="0" err="1"/>
              <a:t>multicopter</a:t>
            </a:r>
            <a:r>
              <a:rPr lang="en-US" dirty="0"/>
              <a:t>, such as a </a:t>
            </a:r>
            <a:r>
              <a:rPr lang="en-US" dirty="0" err="1"/>
              <a:t>hexacopter</a:t>
            </a:r>
            <a:r>
              <a:rPr lang="en-US" dirty="0"/>
              <a:t>, has multiple propellers to generate the</a:t>
            </a:r>
            <a:r>
              <a:rPr lang="sr-Latn-RS" dirty="0"/>
              <a:t> </a:t>
            </a:r>
            <a:r>
              <a:rPr lang="en-US" dirty="0"/>
              <a:t>thrust, pitching moment, rolling moment, and yawing moment.</a:t>
            </a:r>
            <a:r>
              <a:rPr lang="sr-Latn-RS" dirty="0"/>
              <a:t> </a:t>
            </a:r>
          </a:p>
          <a:p>
            <a:r>
              <a:rPr lang="en-US" dirty="0"/>
              <a:t>On the other hand, a quadcopter only has four propellers to generate the thrust and the three-axis moments.</a:t>
            </a:r>
            <a:endParaRPr lang="sr-Latn-RS" dirty="0"/>
          </a:p>
          <a:p>
            <a:endParaRPr lang="en-US" dirty="0"/>
          </a:p>
          <a:p>
            <a:endParaRPr lang="en-US" dirty="0"/>
          </a:p>
        </p:txBody>
      </p:sp>
      <p:pic>
        <p:nvPicPr>
          <p:cNvPr id="6" name="Audio 5">
            <a:hlinkClick r:id="" action="ppaction://media"/>
            <a:extLst>
              <a:ext uri="{FF2B5EF4-FFF2-40B4-BE49-F238E27FC236}">
                <a16:creationId xmlns:a16="http://schemas.microsoft.com/office/drawing/2014/main" xmlns="" id="{72D39D76-C6C5-4A26-9330-3F4683516868}"/>
              </a:ext>
            </a:extLst>
          </p:cNvPr>
          <p:cNvPicPr>
            <a:picLocks noChangeAspect="1"/>
          </p:cNvPicPr>
          <p:nvPr>
            <a:audioFile r:link="rId1"/>
            <p:extLst>
              <p:ext uri="{DAA4B4D4-6D71-4841-9C94-3DE7FCFB9230}">
                <p14:media xmlns:p14="http://schemas.microsoft.com/office/powerpoint/2010/main" xmlns="" r:embed="rId3"/>
              </p:ext>
            </p:extLst>
          </p:nvPr>
        </p:nvPicPr>
        <p:blipFill>
          <a:blip r:embed="rId4" cstate="print"/>
          <a:stretch>
            <a:fillRect/>
          </a:stretch>
        </p:blipFill>
        <p:spPr>
          <a:xfrm>
            <a:off x="8504238" y="4503738"/>
            <a:ext cx="487362" cy="487362"/>
          </a:xfrm>
          <a:prstGeom prst="rect">
            <a:avLst/>
          </a:prstGeom>
        </p:spPr>
      </p:pic>
    </p:spTree>
    <p:extLst>
      <p:ext uri="{BB962C8B-B14F-4D97-AF65-F5344CB8AC3E}">
        <p14:creationId xmlns:p14="http://schemas.microsoft.com/office/powerpoint/2010/main" xmlns="" val="110163387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24255">
        <p15:prstTrans prst="airplane"/>
      </p:transition>
    </mc:Choice>
    <mc:Fallback>
      <p:transition spd="slow" advTm="2425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41610" y="433880"/>
            <a:ext cx="8246070" cy="763526"/>
          </a:xfrm>
        </p:spPr>
        <p:txBody>
          <a:bodyPr>
            <a:normAutofit/>
          </a:bodyPr>
          <a:lstStyle/>
          <a:p>
            <a:r>
              <a:rPr lang="sr-Latn-RS" dirty="0"/>
              <a:t>Quadcopter control</a:t>
            </a:r>
            <a:endParaRPr lang="en-US" dirty="0"/>
          </a:p>
        </p:txBody>
      </p:sp>
      <p:sp>
        <p:nvSpPr>
          <p:cNvPr id="11" name="Content Placeholder 2">
            <a:extLst>
              <a:ext uri="{FF2B5EF4-FFF2-40B4-BE49-F238E27FC236}">
                <a16:creationId xmlns:a16="http://schemas.microsoft.com/office/drawing/2014/main" xmlns="" id="{AD53D3C2-15D0-4900-8CB4-04F63B0A01ED}"/>
              </a:ext>
            </a:extLst>
          </p:cNvPr>
          <p:cNvSpPr>
            <a:spLocks noGrp="1"/>
          </p:cNvSpPr>
          <p:nvPr>
            <p:ph idx="1"/>
          </p:nvPr>
        </p:nvSpPr>
        <p:spPr>
          <a:xfrm>
            <a:off x="448965" y="1044700"/>
            <a:ext cx="7940660" cy="3359698"/>
          </a:xfrm>
        </p:spPr>
        <p:txBody>
          <a:bodyPr>
            <a:noAutofit/>
          </a:bodyPr>
          <a:lstStyle/>
          <a:p>
            <a:pPr marL="0" indent="0" algn="l">
              <a:buNone/>
            </a:pPr>
            <a:r>
              <a:rPr lang="en-US" sz="2200" dirty="0"/>
              <a:t>For simplicity, the introduction to the flight principle of a </a:t>
            </a:r>
            <a:r>
              <a:rPr lang="en-US" sz="2200" dirty="0" err="1"/>
              <a:t>multicopter</a:t>
            </a:r>
            <a:r>
              <a:rPr lang="en-US" sz="2200" dirty="0"/>
              <a:t> is based on a </a:t>
            </a:r>
            <a:r>
              <a:rPr lang="en-US" sz="2200" dirty="0">
                <a:solidFill>
                  <a:srgbClr val="FF0000"/>
                </a:solidFill>
              </a:rPr>
              <a:t>quadcopter</a:t>
            </a:r>
            <a:r>
              <a:rPr lang="en-US" sz="2200" dirty="0"/>
              <a:t>, which is propelled by </a:t>
            </a:r>
            <a:r>
              <a:rPr lang="en-US" sz="2200" dirty="0">
                <a:solidFill>
                  <a:srgbClr val="FF0000"/>
                </a:solidFill>
              </a:rPr>
              <a:t>four</a:t>
            </a:r>
            <a:r>
              <a:rPr lang="en-US" sz="2200" dirty="0"/>
              <a:t> propellers. A quadcopter can control four motors to change the propeller angular speeds which further change the thrust and moments. According to the classical mechanic theory, a force can be translated on the rigid body and turn into a force and an associated moment, while the moment can be translated directly into the center axis. As a result, the thrust and moments about its center are regulated. With the changed thrust and moments, the a</a:t>
            </a:r>
            <a:r>
              <a:rPr lang="sr-Latn-RS" sz="2200" dirty="0"/>
              <a:t>l</a:t>
            </a:r>
            <a:r>
              <a:rPr lang="en-US" sz="2200" dirty="0" err="1"/>
              <a:t>titude</a:t>
            </a:r>
            <a:r>
              <a:rPr lang="en-US" sz="2200" dirty="0"/>
              <a:t> and position of a quadcopter are controlled. </a:t>
            </a:r>
          </a:p>
        </p:txBody>
      </p:sp>
      <p:pic>
        <p:nvPicPr>
          <p:cNvPr id="5" name="Audio 4">
            <a:hlinkClick r:id="" action="ppaction://media"/>
            <a:extLst>
              <a:ext uri="{FF2B5EF4-FFF2-40B4-BE49-F238E27FC236}">
                <a16:creationId xmlns:a16="http://schemas.microsoft.com/office/drawing/2014/main" xmlns="" id="{5D5D52C2-1BAB-4B1C-A0C0-CCB80850DB75}"/>
              </a:ext>
            </a:extLst>
          </p:cNvPr>
          <p:cNvPicPr>
            <a:picLocks noChangeAspect="1"/>
          </p:cNvPicPr>
          <p:nvPr>
            <a:audioFile r:link="rId1"/>
            <p:extLst>
              <p:ext uri="{DAA4B4D4-6D71-4841-9C94-3DE7FCFB9230}">
                <p14:media xmlns:p14="http://schemas.microsoft.com/office/powerpoint/2010/main" xmlns="" r:embed="rId3"/>
              </p:ext>
            </p:extLst>
          </p:nvPr>
        </p:nvPicPr>
        <p:blipFill>
          <a:blip r:embed="rId4" cstate="print"/>
          <a:stretch>
            <a:fillRect/>
          </a:stretch>
        </p:blipFill>
        <p:spPr>
          <a:xfrm>
            <a:off x="8504238" y="4503738"/>
            <a:ext cx="487362" cy="487362"/>
          </a:xfrm>
          <a:prstGeom prst="rect">
            <a:avLst/>
          </a:prstGeom>
        </p:spPr>
      </p:pic>
    </p:spTree>
    <p:extLst>
      <p:ext uri="{BB962C8B-B14F-4D97-AF65-F5344CB8AC3E}">
        <p14:creationId xmlns:p14="http://schemas.microsoft.com/office/powerpoint/2010/main" xmlns="" val="417078371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66027">
        <p15:prstTrans prst="airplane"/>
      </p:transition>
    </mc:Choice>
    <mc:Fallback>
      <p:transition spd="slow" advTm="6602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297D3C50-0614-4861-A641-861BC2135015}"/>
              </a:ext>
            </a:extLst>
          </p:cNvPr>
          <p:cNvSpPr txBox="1"/>
          <p:nvPr/>
        </p:nvSpPr>
        <p:spPr>
          <a:xfrm>
            <a:off x="448965" y="1197405"/>
            <a:ext cx="8246070" cy="3416320"/>
          </a:xfrm>
          <a:prstGeom prst="rect">
            <a:avLst/>
          </a:prstGeom>
          <a:noFill/>
        </p:spPr>
        <p:txBody>
          <a:bodyPr wrap="square" rtlCol="0">
            <a:spAutoFit/>
          </a:bodyPr>
          <a:lstStyle/>
          <a:p>
            <a:pPr marL="285750" indent="-285750">
              <a:buFont typeface="Arial" panose="020B0604020202020204" pitchFamily="34" charset="0"/>
              <a:buChar char="•"/>
            </a:pPr>
            <a:r>
              <a:rPr lang="en-US" sz="2400" dirty="0"/>
              <a:t>Taking the propeller</a:t>
            </a:r>
            <a:r>
              <a:rPr lang="sr-Latn-RS" sz="2400" dirty="0"/>
              <a:t> </a:t>
            </a:r>
            <a:r>
              <a:rPr lang="en-US" sz="2400" dirty="0"/>
              <a:t>as an example,</a:t>
            </a:r>
            <a:r>
              <a:rPr lang="sr-Latn-RS" sz="2400" dirty="0"/>
              <a:t> </a:t>
            </a:r>
            <a:r>
              <a:rPr lang="en-US" sz="2400" dirty="0"/>
              <a:t>the reaction torque of this propeller can be translated directly into the center axis, while the translation of the thrust generates a pitching and a rolling moment simultaneously. As there are four thrusts to be regulated, the associated moments can be compensated each other. In the case of hovering flight, the sum of the four produced thrusts compensates for the weight of the quadcopter. The thrusts of four propellers are the same and the moments of four propellers sum to </a:t>
            </a:r>
            <a:r>
              <a:rPr lang="en-US" sz="2400" dirty="0" err="1"/>
              <a:t>zer</a:t>
            </a:r>
            <a:r>
              <a:rPr lang="sr-Latn-RS" sz="2400" dirty="0"/>
              <a:t>o. </a:t>
            </a:r>
            <a:endParaRPr lang="en-US" sz="2400" dirty="0"/>
          </a:p>
        </p:txBody>
      </p:sp>
      <p:sp>
        <p:nvSpPr>
          <p:cNvPr id="2" name="Title 1"/>
          <p:cNvSpPr>
            <a:spLocks noGrp="1"/>
          </p:cNvSpPr>
          <p:nvPr>
            <p:ph type="title"/>
          </p:nvPr>
        </p:nvSpPr>
        <p:spPr>
          <a:xfrm>
            <a:off x="-1230790" y="433880"/>
            <a:ext cx="8246070" cy="763526"/>
          </a:xfrm>
        </p:spPr>
        <p:txBody>
          <a:bodyPr/>
          <a:lstStyle/>
          <a:p>
            <a:r>
              <a:rPr lang="sr-Latn-RS" dirty="0"/>
              <a:t>Drone stability control</a:t>
            </a:r>
            <a:endParaRPr lang="en-US" dirty="0"/>
          </a:p>
        </p:txBody>
      </p:sp>
      <p:pic>
        <p:nvPicPr>
          <p:cNvPr id="6" name="Audio 5">
            <a:hlinkClick r:id="" action="ppaction://media"/>
            <a:extLst>
              <a:ext uri="{FF2B5EF4-FFF2-40B4-BE49-F238E27FC236}">
                <a16:creationId xmlns:a16="http://schemas.microsoft.com/office/drawing/2014/main" xmlns="" id="{AC6C57AB-D2E2-446F-A558-A11BBDF13958}"/>
              </a:ext>
            </a:extLst>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8504238" y="4503738"/>
            <a:ext cx="487362" cy="487362"/>
          </a:xfrm>
          <a:prstGeom prst="rect">
            <a:avLst/>
          </a:prstGeom>
        </p:spPr>
      </p:pic>
    </p:spTree>
    <p:extLst>
      <p:ext uri="{BB962C8B-B14F-4D97-AF65-F5344CB8AC3E}">
        <p14:creationId xmlns:p14="http://schemas.microsoft.com/office/powerpoint/2010/main" xmlns="" val="10910069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56892">
        <p15:prstTrans prst="airplane"/>
      </p:transition>
    </mc:Choice>
    <mc:Fallback>
      <p:transition spd="slow" advTm="5689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72675" y="433880"/>
            <a:ext cx="8246070" cy="763526"/>
          </a:xfrm>
        </p:spPr>
        <p:txBody>
          <a:bodyPr/>
          <a:lstStyle/>
          <a:p>
            <a:r>
              <a:rPr lang="sr-Latn-RS" dirty="0"/>
              <a:t>Command and Control System  </a:t>
            </a:r>
            <a:endParaRPr lang="en-US" dirty="0"/>
          </a:p>
        </p:txBody>
      </p:sp>
      <p:sp>
        <p:nvSpPr>
          <p:cNvPr id="5" name="Content Placeholder 4"/>
          <p:cNvSpPr>
            <a:spLocks noGrp="1"/>
          </p:cNvSpPr>
          <p:nvPr>
            <p:ph idx="1"/>
          </p:nvPr>
        </p:nvSpPr>
        <p:spPr>
          <a:xfrm>
            <a:off x="296260" y="1044700"/>
            <a:ext cx="8246070" cy="3359507"/>
          </a:xfrm>
        </p:spPr>
        <p:txBody>
          <a:bodyPr>
            <a:normAutofit/>
          </a:bodyPr>
          <a:lstStyle/>
          <a:p>
            <a:r>
              <a:rPr lang="sr-Latn-RS" sz="2200" dirty="0"/>
              <a:t>Good Command and Control System is key feature of modern drones. It is used to perform drone in the air from the ground. </a:t>
            </a:r>
          </a:p>
          <a:p>
            <a:r>
              <a:rPr lang="sr-Latn-RS" sz="2200" dirty="0"/>
              <a:t>Command and Control System consists of:    </a:t>
            </a:r>
          </a:p>
          <a:p>
            <a:pPr marL="457200" indent="-457200">
              <a:buFont typeface="+mj-lt"/>
              <a:buAutoNum type="arabicParenR"/>
            </a:pPr>
            <a:r>
              <a:rPr lang="sr-Latn-RS" sz="2200" dirty="0"/>
              <a:t>RC transmitter  </a:t>
            </a:r>
          </a:p>
          <a:p>
            <a:pPr marL="457200" indent="-457200">
              <a:buFont typeface="+mj-lt"/>
              <a:buAutoNum type="arabicParenR"/>
            </a:pPr>
            <a:r>
              <a:rPr lang="sr-Latn-RS" sz="2200" dirty="0"/>
              <a:t>Receiver </a:t>
            </a:r>
          </a:p>
          <a:p>
            <a:pPr marL="457200" indent="-457200">
              <a:buFont typeface="+mj-lt"/>
              <a:buAutoNum type="arabicParenR"/>
            </a:pPr>
            <a:r>
              <a:rPr lang="sr-Latn-RS" sz="2200" dirty="0"/>
              <a:t>Autopilot                      </a:t>
            </a:r>
            <a:endParaRPr lang="en-US" sz="2200" dirty="0"/>
          </a:p>
        </p:txBody>
      </p:sp>
      <p:pic>
        <p:nvPicPr>
          <p:cNvPr id="6" name="Picture 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961180" y="2419045"/>
            <a:ext cx="2839806" cy="1769060"/>
          </a:xfrm>
          <a:prstGeom prst="rect">
            <a:avLst/>
          </a:prstGeom>
        </p:spPr>
      </p:pic>
      <p:pic>
        <p:nvPicPr>
          <p:cNvPr id="3" name="Audio 2">
            <a:hlinkClick r:id="" action="ppaction://media"/>
            <a:extLst>
              <a:ext uri="{FF2B5EF4-FFF2-40B4-BE49-F238E27FC236}">
                <a16:creationId xmlns:a16="http://schemas.microsoft.com/office/drawing/2014/main" xmlns="" id="{31656372-877C-4B9C-AA80-ADA331A48A45}"/>
              </a:ext>
            </a:extLst>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8504238" y="4503738"/>
            <a:ext cx="487362" cy="487362"/>
          </a:xfrm>
          <a:prstGeom prst="rect">
            <a:avLst/>
          </a:prstGeom>
        </p:spPr>
      </p:pic>
    </p:spTree>
    <p:extLst>
      <p:ext uri="{BB962C8B-B14F-4D97-AF65-F5344CB8AC3E}">
        <p14:creationId xmlns:p14="http://schemas.microsoft.com/office/powerpoint/2010/main" xmlns="" val="200583954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40602">
        <p15:prstTrans prst="airplane"/>
      </p:transition>
    </mc:Choice>
    <mc:Fallback>
      <p:transition spd="slow" advTm="4060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1610" y="433880"/>
            <a:ext cx="8246070" cy="763526"/>
          </a:xfrm>
        </p:spPr>
        <p:txBody>
          <a:bodyPr/>
          <a:lstStyle/>
          <a:p>
            <a:r>
              <a:rPr lang="sr-Latn-RS" dirty="0"/>
              <a:t>RC transmitter</a:t>
            </a:r>
            <a:endParaRPr lang="en-US" dirty="0"/>
          </a:p>
        </p:txBody>
      </p:sp>
      <p:sp>
        <p:nvSpPr>
          <p:cNvPr id="3" name="Content Placeholder 2"/>
          <p:cNvSpPr>
            <a:spLocks noGrp="1"/>
          </p:cNvSpPr>
          <p:nvPr>
            <p:ph idx="1"/>
          </p:nvPr>
        </p:nvSpPr>
        <p:spPr>
          <a:xfrm>
            <a:off x="296260" y="1044700"/>
            <a:ext cx="8246070" cy="3359507"/>
          </a:xfrm>
        </p:spPr>
        <p:txBody>
          <a:bodyPr>
            <a:normAutofit/>
          </a:bodyPr>
          <a:lstStyle/>
          <a:p>
            <a:r>
              <a:rPr lang="sr-Latn-RS" sz="2200" dirty="0"/>
              <a:t>An RC transmitter is used to transmit commands from remote pilots to the corresponding receiver. Then, the receiver, passes the commands to the autopilot after decoding them. </a:t>
            </a:r>
          </a:p>
          <a:p>
            <a:pPr marL="0" indent="0">
              <a:buNone/>
            </a:pPr>
            <a:endParaRPr lang="sr-Latn-RS" sz="22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961180" y="2113635"/>
            <a:ext cx="2853647" cy="2323119"/>
          </a:xfrm>
          <a:prstGeom prst="rect">
            <a:avLst/>
          </a:prstGeom>
        </p:spPr>
      </p:pic>
      <p:pic>
        <p:nvPicPr>
          <p:cNvPr id="6" name="Audio 5">
            <a:hlinkClick r:id="" action="ppaction://media"/>
            <a:extLst>
              <a:ext uri="{FF2B5EF4-FFF2-40B4-BE49-F238E27FC236}">
                <a16:creationId xmlns:a16="http://schemas.microsoft.com/office/drawing/2014/main" xmlns="" id="{71725BA5-9982-4149-AC2D-0ED3109BD839}"/>
              </a:ext>
            </a:extLst>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8504238" y="4503738"/>
            <a:ext cx="487362" cy="487362"/>
          </a:xfrm>
          <a:prstGeom prst="rect">
            <a:avLst/>
          </a:prstGeom>
        </p:spPr>
      </p:pic>
    </p:spTree>
    <p:extLst>
      <p:ext uri="{BB962C8B-B14F-4D97-AF65-F5344CB8AC3E}">
        <p14:creationId xmlns:p14="http://schemas.microsoft.com/office/powerpoint/2010/main" xmlns="" val="313223571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64773">
        <p15:prstTrans prst="airplane"/>
      </p:transition>
    </mc:Choice>
    <mc:Fallback>
      <p:transition spd="slow" advTm="6477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0545" y="281175"/>
            <a:ext cx="8246070" cy="763526"/>
          </a:xfrm>
        </p:spPr>
        <p:txBody>
          <a:bodyPr/>
          <a:lstStyle/>
          <a:p>
            <a:r>
              <a:rPr lang="sr-Latn-RS" dirty="0"/>
              <a:t>Receiver</a:t>
            </a:r>
            <a:endParaRPr lang="en-US" dirty="0"/>
          </a:p>
        </p:txBody>
      </p:sp>
      <p:sp>
        <p:nvSpPr>
          <p:cNvPr id="3" name="Content Placeholder 2"/>
          <p:cNvSpPr>
            <a:spLocks noGrp="1"/>
          </p:cNvSpPr>
          <p:nvPr>
            <p:ph idx="1"/>
          </p:nvPr>
        </p:nvSpPr>
        <p:spPr>
          <a:xfrm>
            <a:off x="296260" y="1044700"/>
            <a:ext cx="8246070" cy="3359507"/>
          </a:xfrm>
        </p:spPr>
        <p:txBody>
          <a:bodyPr>
            <a:normAutofit/>
          </a:bodyPr>
          <a:lstStyle/>
          <a:p>
            <a:r>
              <a:rPr lang="sr-Latn-RS" sz="2200" dirty="0"/>
              <a:t>The receiver’s main task is to collect commands from RC transmitter, decode them and send them to the autopilot. </a:t>
            </a:r>
          </a:p>
          <a:p>
            <a:r>
              <a:rPr lang="sr-Latn-RS" sz="2200" dirty="0"/>
              <a:t>The RC transmitter and receiver communicate by radio waves, and the commonly used frequency is 2.4GHz. </a:t>
            </a:r>
          </a:p>
          <a:p>
            <a:pPr marL="0" indent="0">
              <a:buNone/>
            </a:pPr>
            <a:r>
              <a:rPr lang="sr-Latn-RS" sz="2200" dirty="0"/>
              <a:t> </a:t>
            </a:r>
          </a:p>
          <a:p>
            <a:pPr marL="0" indent="0">
              <a:buNone/>
            </a:pPr>
            <a:r>
              <a:rPr lang="sr-Latn-RS" sz="2200" dirty="0"/>
              <a:t>                               Drone receiver </a:t>
            </a:r>
            <a:endParaRPr lang="en-US" sz="22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572000" y="2571750"/>
            <a:ext cx="2113635" cy="2113635"/>
          </a:xfrm>
          <a:prstGeom prst="rect">
            <a:avLst/>
          </a:prstGeom>
        </p:spPr>
      </p:pic>
      <p:sp>
        <p:nvSpPr>
          <p:cNvPr id="5" name="Right Arrow 4"/>
          <p:cNvSpPr/>
          <p:nvPr/>
        </p:nvSpPr>
        <p:spPr>
          <a:xfrm>
            <a:off x="3350360" y="3335275"/>
            <a:ext cx="916231" cy="305410"/>
          </a:xfrm>
          <a:prstGeom prst="rightArrow">
            <a:avLst/>
          </a:prstGeom>
          <a:solidFill>
            <a:srgbClr val="6C1A00"/>
          </a:solidFill>
          <a:ln>
            <a:solidFill>
              <a:srgbClr val="6C1A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7" name="Audio 6">
            <a:hlinkClick r:id="" action="ppaction://media"/>
            <a:extLst>
              <a:ext uri="{FF2B5EF4-FFF2-40B4-BE49-F238E27FC236}">
                <a16:creationId xmlns:a16="http://schemas.microsoft.com/office/drawing/2014/main" xmlns="" id="{954FC356-44EE-4412-8E09-7D7AA50B9698}"/>
              </a:ext>
            </a:extLst>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8504238" y="4503738"/>
            <a:ext cx="487362" cy="487362"/>
          </a:xfrm>
          <a:prstGeom prst="rect">
            <a:avLst/>
          </a:prstGeom>
        </p:spPr>
      </p:pic>
    </p:spTree>
    <p:extLst>
      <p:ext uri="{BB962C8B-B14F-4D97-AF65-F5344CB8AC3E}">
        <p14:creationId xmlns:p14="http://schemas.microsoft.com/office/powerpoint/2010/main" xmlns="" val="363913409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48695">
        <p15:prstTrans prst="airplane"/>
      </p:transition>
    </mc:Choice>
    <mc:Fallback>
      <p:transition spd="slow" advTm="4869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r-Latn-RS" dirty="0"/>
              <a:t>Autopilot</a:t>
            </a:r>
            <a:endParaRPr lang="en-US" dirty="0"/>
          </a:p>
        </p:txBody>
      </p:sp>
      <p:sp>
        <p:nvSpPr>
          <p:cNvPr id="3" name="Content Placeholder 2"/>
          <p:cNvSpPr>
            <a:spLocks noGrp="1"/>
          </p:cNvSpPr>
          <p:nvPr>
            <p:ph idx="1"/>
          </p:nvPr>
        </p:nvSpPr>
        <p:spPr>
          <a:xfrm>
            <a:off x="448965" y="739290"/>
            <a:ext cx="8246070" cy="3359507"/>
          </a:xfrm>
        </p:spPr>
        <p:txBody>
          <a:bodyPr>
            <a:normAutofit/>
          </a:bodyPr>
          <a:lstStyle/>
          <a:p>
            <a:r>
              <a:rPr lang="sr-Latn-RS" sz="2200" dirty="0"/>
              <a:t>A multicopter autopilot </a:t>
            </a:r>
            <a:r>
              <a:rPr lang="en-US" sz="2200" dirty="0"/>
              <a:t>is a flight control system used to control the attitude, position, and trajectory of</a:t>
            </a:r>
            <a:r>
              <a:rPr lang="sr-Latn-RS" sz="2200" dirty="0"/>
              <a:t> </a:t>
            </a:r>
            <a:r>
              <a:rPr lang="en-US" sz="2200" dirty="0"/>
              <a:t>a</a:t>
            </a:r>
            <a:r>
              <a:rPr lang="sr-Latn-RS" sz="2200" dirty="0"/>
              <a:t> multicopter. </a:t>
            </a:r>
            <a:r>
              <a:rPr lang="en-US" sz="2200" dirty="0"/>
              <a:t>It can be semi-automatically (needs commands from remote pilot) or fully automatically.</a:t>
            </a:r>
          </a:p>
          <a:p>
            <a:r>
              <a:rPr lang="en-US" sz="2200" dirty="0"/>
              <a:t>Autopilots have a control framework which is often based on Proportional-Integral-Derivative (PID)</a:t>
            </a:r>
            <a:r>
              <a:rPr lang="sr-Latn-RS" sz="2200" dirty="0"/>
              <a:t> </a:t>
            </a:r>
            <a:r>
              <a:rPr lang="en-US" sz="2200" dirty="0"/>
              <a:t>controllers, leaving parameters to be tuned for different</a:t>
            </a:r>
            <a:r>
              <a:rPr lang="sr-Latn-RS" sz="2200" dirty="0"/>
              <a:t> multicopters.</a:t>
            </a:r>
            <a:endParaRPr lang="en-US" sz="22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419295" y="3182570"/>
            <a:ext cx="1813392" cy="1405731"/>
          </a:xfrm>
          <a:prstGeom prst="rect">
            <a:avLst/>
          </a:prstGeom>
        </p:spPr>
      </p:pic>
      <p:pic>
        <p:nvPicPr>
          <p:cNvPr id="8" name="Audio 7">
            <a:hlinkClick r:id="" action="ppaction://media"/>
            <a:extLst>
              <a:ext uri="{FF2B5EF4-FFF2-40B4-BE49-F238E27FC236}">
                <a16:creationId xmlns:a16="http://schemas.microsoft.com/office/drawing/2014/main" xmlns="" id="{91F5E932-9E2E-4985-8BBA-71620C50B602}"/>
              </a:ext>
            </a:extLst>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8504238" y="4503738"/>
            <a:ext cx="487362" cy="487362"/>
          </a:xfrm>
          <a:prstGeom prst="rect">
            <a:avLst/>
          </a:prstGeom>
        </p:spPr>
      </p:pic>
    </p:spTree>
    <p:extLst>
      <p:ext uri="{BB962C8B-B14F-4D97-AF65-F5344CB8AC3E}">
        <p14:creationId xmlns:p14="http://schemas.microsoft.com/office/powerpoint/2010/main" xmlns="" val="170528979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35609">
        <p15:prstTrans prst="airplane"/>
      </p:transition>
    </mc:Choice>
    <mc:Fallback>
      <p:transition spd="slow" advTm="3560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4950" y="2113635"/>
            <a:ext cx="2268088" cy="756084"/>
          </a:xfrm>
        </p:spPr>
        <p:txBody>
          <a:bodyPr>
            <a:normAutofit fontScale="90000"/>
          </a:bodyPr>
          <a:lstStyle/>
          <a:p>
            <a:r>
              <a:rPr lang="en-US" sz="6000" dirty="0"/>
              <a:t>Fuel </a:t>
            </a:r>
          </a:p>
        </p:txBody>
      </p:sp>
      <p:pic>
        <p:nvPicPr>
          <p:cNvPr id="3" name="Audio 2">
            <a:hlinkClick r:id="" action="ppaction://media"/>
            <a:extLst>
              <a:ext uri="{FF2B5EF4-FFF2-40B4-BE49-F238E27FC236}">
                <a16:creationId xmlns:a16="http://schemas.microsoft.com/office/drawing/2014/main" xmlns="" id="{4436ED03-FCD4-43B5-81CD-685513A5867E}"/>
              </a:ext>
            </a:extLst>
          </p:cNvPr>
          <p:cNvPicPr>
            <a:picLocks noChangeAspect="1"/>
          </p:cNvPicPr>
          <p:nvPr>
            <a:audioFile r:link="rId1"/>
            <p:extLst>
              <p:ext uri="{DAA4B4D4-6D71-4841-9C94-3DE7FCFB9230}">
                <p14:media xmlns:p14="http://schemas.microsoft.com/office/powerpoint/2010/main" xmlns="" r:embed="rId3"/>
              </p:ext>
            </p:extLst>
          </p:nvPr>
        </p:nvPicPr>
        <p:blipFill>
          <a:blip r:embed="rId4" cstate="print"/>
          <a:stretch>
            <a:fillRect/>
          </a:stretch>
        </p:blipFill>
        <p:spPr>
          <a:xfrm>
            <a:off x="8504238" y="4503738"/>
            <a:ext cx="487362" cy="487362"/>
          </a:xfrm>
          <a:prstGeom prst="rect">
            <a:avLst/>
          </a:prstGeom>
        </p:spPr>
      </p:pic>
    </p:spTree>
    <p:extLst>
      <p:ext uri="{BB962C8B-B14F-4D97-AF65-F5344CB8AC3E}">
        <p14:creationId xmlns:p14="http://schemas.microsoft.com/office/powerpoint/2010/main" xmlns="" val="28548259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4239">
        <p15:prstTrans prst="airplane"/>
      </p:transition>
    </mc:Choice>
    <mc:Fallback>
      <p:transition spd="slow" advTm="42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855" y="433880"/>
            <a:ext cx="8246070" cy="763526"/>
          </a:xfrm>
        </p:spPr>
        <p:txBody>
          <a:bodyPr/>
          <a:lstStyle/>
          <a:p>
            <a:r>
              <a:rPr lang="en-US" dirty="0">
                <a:latin typeface="Aharoni" pitchFamily="2" charset="-79"/>
                <a:cs typeface="Aharoni" pitchFamily="2" charset="-79"/>
              </a:rPr>
              <a:t>BASIC FUEL PROPERTIES </a:t>
            </a:r>
          </a:p>
        </p:txBody>
      </p:sp>
      <p:sp>
        <p:nvSpPr>
          <p:cNvPr id="3" name="Content Placeholder 2"/>
          <p:cNvSpPr>
            <a:spLocks noGrp="1"/>
          </p:cNvSpPr>
          <p:nvPr>
            <p:ph idx="1"/>
          </p:nvPr>
        </p:nvSpPr>
        <p:spPr>
          <a:xfrm>
            <a:off x="457200" y="1200151"/>
            <a:ext cx="7467600" cy="507504"/>
          </a:xfrm>
        </p:spPr>
        <p:txBody>
          <a:bodyPr>
            <a:normAutofit/>
          </a:bodyPr>
          <a:lstStyle/>
          <a:p>
            <a:r>
              <a:rPr lang="en-US" sz="2400" dirty="0"/>
              <a:t>Each drone requires a specific propulsion system. </a:t>
            </a: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71600" y="1815666"/>
            <a:ext cx="1880566" cy="140415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283969" y="1761661"/>
            <a:ext cx="2844109" cy="129614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Audio 3">
            <a:hlinkClick r:id="" action="ppaction://media"/>
            <a:extLst>
              <a:ext uri="{FF2B5EF4-FFF2-40B4-BE49-F238E27FC236}">
                <a16:creationId xmlns:a16="http://schemas.microsoft.com/office/drawing/2014/main" xmlns="" id="{482BDA2D-BDD4-4B4B-8E89-83F2CA6DEC0B}"/>
              </a:ext>
            </a:extLst>
          </p:cNvPr>
          <p:cNvPicPr>
            <a:picLocks noChangeAspect="1"/>
          </p:cNvPicPr>
          <p:nvPr>
            <a:audioFile r:link="rId2"/>
            <p:extLst>
              <p:ext uri="{DAA4B4D4-6D71-4841-9C94-3DE7FCFB9230}">
                <p14:media xmlns:p14="http://schemas.microsoft.com/office/powerpoint/2010/main" xmlns="" r:embed="rId6"/>
              </p:ext>
            </p:extLst>
          </p:nvPr>
        </p:nvPicPr>
        <p:blipFill>
          <a:blip r:embed="rId7" cstate="print"/>
          <a:stretch>
            <a:fillRect/>
          </a:stretch>
        </p:blipFill>
        <p:spPr>
          <a:xfrm>
            <a:off x="8504238" y="4503738"/>
            <a:ext cx="487362" cy="487362"/>
          </a:xfrm>
          <a:prstGeom prst="rect">
            <a:avLst/>
          </a:prstGeom>
        </p:spPr>
      </p:pic>
    </p:spTree>
    <p:custDataLst>
      <p:tags r:id="rId1"/>
    </p:custDataLst>
    <p:extLst>
      <p:ext uri="{BB962C8B-B14F-4D97-AF65-F5344CB8AC3E}">
        <p14:creationId xmlns:p14="http://schemas.microsoft.com/office/powerpoint/2010/main" xmlns="" val="370537559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19402">
        <p15:prstTrans prst="airplane"/>
      </p:transition>
    </mc:Choice>
    <mc:Fallback>
      <p:transition spd="slow" advTm="1940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fade">
                                      <p:cBhvr>
                                        <p:cTn id="21" dur="500"/>
                                        <p:tgtEl>
                                          <p:spTgt spid="102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027"/>
                                        </p:tgtEl>
                                        <p:attrNameLst>
                                          <p:attrName>style.visibility</p:attrName>
                                        </p:attrNameLst>
                                      </p:cBhvr>
                                      <p:to>
                                        <p:strVal val="visible"/>
                                      </p:to>
                                    </p:set>
                                    <p:animEffect transition="in" filter="fade">
                                      <p:cBhvr>
                                        <p:cTn id="26"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4"/>
                </p:tgtEl>
              </p:cMediaNode>
            </p:audio>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433880"/>
            <a:ext cx="8246070" cy="763526"/>
          </a:xfrm>
        </p:spPr>
        <p:txBody>
          <a:bodyPr>
            <a:normAutofit fontScale="90000"/>
          </a:bodyPr>
          <a:lstStyle/>
          <a:p>
            <a:r>
              <a:rPr lang="en-US" sz="4000" dirty="0">
                <a:latin typeface="Aharoni" pitchFamily="2" charset="-79"/>
                <a:cs typeface="Aharoni" pitchFamily="2" charset="-79"/>
              </a:rPr>
              <a:t>MAIN FEATURES OF THE BATTERY </a:t>
            </a:r>
          </a:p>
        </p:txBody>
      </p:sp>
      <p:sp>
        <p:nvSpPr>
          <p:cNvPr id="3" name="Content Placeholder 2"/>
          <p:cNvSpPr>
            <a:spLocks noGrp="1"/>
          </p:cNvSpPr>
          <p:nvPr>
            <p:ph idx="1"/>
          </p:nvPr>
        </p:nvSpPr>
        <p:spPr>
          <a:xfrm>
            <a:off x="143555" y="1044700"/>
            <a:ext cx="7467600" cy="723528"/>
          </a:xfrm>
        </p:spPr>
        <p:txBody>
          <a:bodyPr>
            <a:normAutofit lnSpcReduction="10000"/>
          </a:bodyPr>
          <a:lstStyle/>
          <a:p>
            <a:pPr marL="36576" indent="0">
              <a:buNone/>
            </a:pPr>
            <a:r>
              <a:rPr lang="en-US" sz="2000" dirty="0"/>
              <a:t> </a:t>
            </a:r>
          </a:p>
          <a:p>
            <a:pPr>
              <a:buFont typeface="Arial" pitchFamily="34" charset="0"/>
              <a:buChar char="•"/>
            </a:pPr>
            <a:r>
              <a:rPr lang="en-US" sz="2000" dirty="0"/>
              <a:t>Voltage - “Li-Po” batteries voltages range from 3.2V to 4.2V </a:t>
            </a:r>
          </a:p>
        </p:txBody>
      </p:sp>
      <p:sp>
        <p:nvSpPr>
          <p:cNvPr id="4" name="TextBox 3"/>
          <p:cNvSpPr txBox="1"/>
          <p:nvPr/>
        </p:nvSpPr>
        <p:spPr>
          <a:xfrm>
            <a:off x="143555" y="1960930"/>
            <a:ext cx="7272808" cy="707886"/>
          </a:xfrm>
          <a:prstGeom prst="rect">
            <a:avLst/>
          </a:prstGeom>
          <a:noFill/>
        </p:spPr>
        <p:txBody>
          <a:bodyPr wrap="square" rtlCol="0">
            <a:spAutoFit/>
          </a:bodyPr>
          <a:lstStyle/>
          <a:p>
            <a:pPr marL="285750" indent="-285750">
              <a:buFont typeface="Arial" pitchFamily="34" charset="0"/>
              <a:buChar char="•"/>
            </a:pPr>
            <a:r>
              <a:rPr lang="en-US" sz="2000" dirty="0"/>
              <a:t>Capacity - Capacity of the batteries varies from the size and weight of the drone they operate </a:t>
            </a:r>
          </a:p>
        </p:txBody>
      </p:sp>
      <p:sp>
        <p:nvSpPr>
          <p:cNvPr id="5" name="TextBox 4"/>
          <p:cNvSpPr txBox="1"/>
          <p:nvPr/>
        </p:nvSpPr>
        <p:spPr>
          <a:xfrm>
            <a:off x="143555" y="2724455"/>
            <a:ext cx="6192688" cy="707886"/>
          </a:xfrm>
          <a:prstGeom prst="rect">
            <a:avLst/>
          </a:prstGeom>
          <a:noFill/>
        </p:spPr>
        <p:txBody>
          <a:bodyPr wrap="square" rtlCol="0">
            <a:spAutoFit/>
          </a:bodyPr>
          <a:lstStyle/>
          <a:p>
            <a:pPr marL="342900" indent="-342900">
              <a:buFont typeface="Arial" pitchFamily="34" charset="0"/>
              <a:buChar char="•"/>
            </a:pPr>
            <a:r>
              <a:rPr lang="en-US" sz="2000" dirty="0"/>
              <a:t>Maximum battery current – depends on discharge current of the battery and time </a:t>
            </a:r>
          </a:p>
        </p:txBody>
      </p:sp>
      <p:sp>
        <p:nvSpPr>
          <p:cNvPr id="6" name="TextBox 5"/>
          <p:cNvSpPr txBox="1"/>
          <p:nvPr/>
        </p:nvSpPr>
        <p:spPr>
          <a:xfrm>
            <a:off x="143555" y="3487980"/>
            <a:ext cx="6696744" cy="707886"/>
          </a:xfrm>
          <a:prstGeom prst="rect">
            <a:avLst/>
          </a:prstGeom>
          <a:noFill/>
        </p:spPr>
        <p:txBody>
          <a:bodyPr wrap="square" rtlCol="0">
            <a:spAutoFit/>
          </a:bodyPr>
          <a:lstStyle/>
          <a:p>
            <a:pPr marL="342900" indent="-342900">
              <a:buFont typeface="Arial" pitchFamily="34" charset="0"/>
              <a:buChar char="•"/>
            </a:pPr>
            <a:r>
              <a:rPr lang="en-US" sz="2000" dirty="0"/>
              <a:t>Energy density - ratio of the maximum energy and mass of the battery substances - expressed in </a:t>
            </a:r>
            <a:r>
              <a:rPr lang="en-US" sz="2000" dirty="0" err="1"/>
              <a:t>Wh</a:t>
            </a:r>
            <a:r>
              <a:rPr lang="en-US" sz="2000" dirty="0"/>
              <a:t>/kg </a:t>
            </a:r>
          </a:p>
        </p:txBody>
      </p:sp>
      <p:sp>
        <p:nvSpPr>
          <p:cNvPr id="7" name="TextBox 6"/>
          <p:cNvSpPr txBox="1"/>
          <p:nvPr/>
        </p:nvSpPr>
        <p:spPr>
          <a:xfrm>
            <a:off x="6548015" y="1197405"/>
            <a:ext cx="2595985" cy="3477875"/>
          </a:xfrm>
          <a:prstGeom prst="rect">
            <a:avLst/>
          </a:prstGeom>
          <a:noFill/>
        </p:spPr>
        <p:txBody>
          <a:bodyPr wrap="square" rtlCol="0">
            <a:spAutoFit/>
          </a:bodyPr>
          <a:lstStyle/>
          <a:p>
            <a:pPr marL="342900" indent="-342900">
              <a:buFont typeface="Arial" pitchFamily="34" charset="0"/>
              <a:buChar char="•"/>
            </a:pPr>
            <a:r>
              <a:rPr lang="en-US" sz="2000" dirty="0"/>
              <a:t>The allowed discharge value is considered to ensure that the required energy is available.  It is calculated with following equation: </a:t>
            </a:r>
          </a:p>
          <a:p>
            <a:r>
              <a:rPr lang="en-US" sz="2000" dirty="0" err="1"/>
              <a:t>CmAh</a:t>
            </a:r>
            <a:r>
              <a:rPr lang="en-US" sz="2000" dirty="0"/>
              <a:t> = E_ (</a:t>
            </a:r>
            <a:r>
              <a:rPr lang="en-US" sz="2000" dirty="0" err="1"/>
              <a:t>h.batt</a:t>
            </a:r>
            <a:r>
              <a:rPr lang="en-US" sz="2000" dirty="0"/>
              <a:t>) / (</a:t>
            </a:r>
            <a:r>
              <a:rPr lang="en-US" sz="2000" dirty="0" err="1"/>
              <a:t>η_DOD</a:t>
            </a:r>
            <a:r>
              <a:rPr lang="en-US" sz="2000" dirty="0"/>
              <a:t> ∙ </a:t>
            </a:r>
            <a:r>
              <a:rPr lang="en-US" sz="2000" dirty="0" err="1"/>
              <a:t>U_nom</a:t>
            </a:r>
            <a:r>
              <a:rPr lang="en-US" sz="2000" dirty="0"/>
              <a:t>) ⋅10 ^ 3 </a:t>
            </a:r>
          </a:p>
        </p:txBody>
      </p:sp>
      <p:pic>
        <p:nvPicPr>
          <p:cNvPr id="8" name="Audio 7">
            <a:hlinkClick r:id="" action="ppaction://media"/>
            <a:extLst>
              <a:ext uri="{FF2B5EF4-FFF2-40B4-BE49-F238E27FC236}">
                <a16:creationId xmlns:a16="http://schemas.microsoft.com/office/drawing/2014/main" xmlns="" id="{FF8EE0A3-4F48-4971-B584-8C31882FDED5}"/>
              </a:ext>
            </a:extLst>
          </p:cNvPr>
          <p:cNvPicPr>
            <a:picLocks noChangeAspect="1"/>
          </p:cNvPicPr>
          <p:nvPr>
            <a:audioFile r:link="rId2"/>
            <p:extLst>
              <p:ext uri="{DAA4B4D4-6D71-4841-9C94-3DE7FCFB9230}">
                <p14:media xmlns:p14="http://schemas.microsoft.com/office/powerpoint/2010/main" xmlns="" r:embed="rId4"/>
              </p:ext>
            </p:extLst>
          </p:nvPr>
        </p:nvPicPr>
        <p:blipFill>
          <a:blip r:embed="rId5" cstate="print"/>
          <a:stretch>
            <a:fillRect/>
          </a:stretch>
        </p:blipFill>
        <p:spPr>
          <a:xfrm>
            <a:off x="8504238" y="4503738"/>
            <a:ext cx="487362" cy="487362"/>
          </a:xfrm>
          <a:prstGeom prst="rect">
            <a:avLst/>
          </a:prstGeom>
        </p:spPr>
      </p:pic>
    </p:spTree>
    <p:custDataLst>
      <p:tags r:id="rId1"/>
    </p:custDataLst>
    <p:extLst>
      <p:ext uri="{BB962C8B-B14F-4D97-AF65-F5344CB8AC3E}">
        <p14:creationId xmlns:p14="http://schemas.microsoft.com/office/powerpoint/2010/main" xmlns="" val="384892460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56567">
        <p15:prstTrans prst="airplane"/>
      </p:transition>
    </mc:Choice>
    <mc:Fallback>
      <p:transition spd="slow" advTm="565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2" fill="hold" display="0">
                  <p:stCondLst>
                    <p:cond delay="indefinite"/>
                  </p:stCondLst>
                  <p:endCondLst>
                    <p:cond evt="onStopAudio" delay="0">
                      <p:tgtEl>
                        <p:sldTgt/>
                      </p:tgtEl>
                    </p:cond>
                  </p:endCondLst>
                </p:cTn>
                <p:tgtEl>
                  <p:spTgt spid="8"/>
                </p:tgtEl>
              </p:cMediaNode>
            </p:audio>
          </p:childTnLst>
        </p:cTn>
      </p:par>
    </p:tnLst>
    <p:bldLst>
      <p:bldP spid="2" grpId="0"/>
      <p:bldP spid="3" grpId="0" build="p"/>
      <p:bldP spid="4" grpId="0"/>
      <p:bldP spid="5" grpId="0"/>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433880"/>
            <a:ext cx="8246070" cy="763526"/>
          </a:xfrm>
        </p:spPr>
        <p:txBody>
          <a:bodyPr>
            <a:normAutofit/>
          </a:bodyPr>
          <a:lstStyle/>
          <a:p>
            <a:r>
              <a:rPr lang="en-US" sz="4000" dirty="0">
                <a:latin typeface="Aharoni" pitchFamily="2" charset="-79"/>
                <a:cs typeface="Aharoni" pitchFamily="2" charset="-79"/>
              </a:rPr>
              <a:t>LITHIUM POLYMER BATTERIES </a:t>
            </a:r>
          </a:p>
        </p:txBody>
      </p:sp>
      <p:sp>
        <p:nvSpPr>
          <p:cNvPr id="3" name="Content Placeholder 2"/>
          <p:cNvSpPr>
            <a:spLocks noGrp="1"/>
          </p:cNvSpPr>
          <p:nvPr>
            <p:ph idx="1"/>
          </p:nvPr>
        </p:nvSpPr>
        <p:spPr>
          <a:xfrm>
            <a:off x="296260" y="1655520"/>
            <a:ext cx="7467600" cy="669522"/>
          </a:xfrm>
        </p:spPr>
        <p:txBody>
          <a:bodyPr>
            <a:normAutofit/>
          </a:bodyPr>
          <a:lstStyle/>
          <a:p>
            <a:pPr>
              <a:buFont typeface="Arial" pitchFamily="34" charset="0"/>
              <a:buChar char="•"/>
            </a:pPr>
            <a:r>
              <a:rPr lang="en-US" sz="2000" dirty="0"/>
              <a:t>Lithium polymer batteries (“</a:t>
            </a:r>
            <a:r>
              <a:rPr lang="en-US" sz="2000" dirty="0" err="1"/>
              <a:t>LiPo</a:t>
            </a:r>
            <a:r>
              <a:rPr lang="en-US" sz="2000" dirty="0"/>
              <a:t>” batteries) are a type of battery used in many electronic devices. </a:t>
            </a:r>
          </a:p>
        </p:txBody>
      </p:sp>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586835" y="2419045"/>
            <a:ext cx="2738516" cy="15121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Audio 3">
            <a:hlinkClick r:id="" action="ppaction://media"/>
            <a:extLst>
              <a:ext uri="{FF2B5EF4-FFF2-40B4-BE49-F238E27FC236}">
                <a16:creationId xmlns:a16="http://schemas.microsoft.com/office/drawing/2014/main" xmlns="" id="{DAD1D84B-17BB-48EB-99DA-DEDFA5032761}"/>
              </a:ext>
            </a:extLst>
          </p:cNvPr>
          <p:cNvPicPr>
            <a:picLocks noChangeAspect="1"/>
          </p:cNvPicPr>
          <p:nvPr>
            <a:audioFile r:link="rId2"/>
            <p:extLst>
              <p:ext uri="{DAA4B4D4-6D71-4841-9C94-3DE7FCFB9230}">
                <p14:media xmlns:p14="http://schemas.microsoft.com/office/powerpoint/2010/main" xmlns="" r:embed="rId5"/>
              </p:ext>
            </p:extLst>
          </p:nvPr>
        </p:nvPicPr>
        <p:blipFill>
          <a:blip r:embed="rId6" cstate="print"/>
          <a:stretch>
            <a:fillRect/>
          </a:stretch>
        </p:blipFill>
        <p:spPr>
          <a:xfrm>
            <a:off x="8504238" y="4503738"/>
            <a:ext cx="487362" cy="487362"/>
          </a:xfrm>
          <a:prstGeom prst="rect">
            <a:avLst/>
          </a:prstGeom>
        </p:spPr>
      </p:pic>
    </p:spTree>
    <p:custDataLst>
      <p:tags r:id="rId1"/>
    </p:custDataLst>
    <p:extLst>
      <p:ext uri="{BB962C8B-B14F-4D97-AF65-F5344CB8AC3E}">
        <p14:creationId xmlns:p14="http://schemas.microsoft.com/office/powerpoint/2010/main" xmlns="" val="198700074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20679">
        <p15:prstTrans prst="airplane"/>
      </p:transition>
    </mc:Choice>
    <mc:Fallback>
      <p:transition spd="slow" advTm="2067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050"/>
                                        </p:tgtEl>
                                        <p:attrNameLst>
                                          <p:attrName>style.visibility</p:attrName>
                                        </p:attrNameLst>
                                      </p:cBhvr>
                                      <p:to>
                                        <p:strVal val="visible"/>
                                      </p:to>
                                    </p:set>
                                    <p:animEffect transition="in" filter="fade">
                                      <p:cBhvr>
                                        <p:cTn id="21"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4"/>
                </p:tgtEl>
              </p:cMediaNode>
            </p:audio>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12490" y="433880"/>
            <a:ext cx="6731527" cy="830997"/>
          </a:xfrm>
          <a:prstGeom prst="rect">
            <a:avLst/>
          </a:prstGeom>
          <a:noFill/>
        </p:spPr>
        <p:txBody>
          <a:bodyPr wrap="square" rtlCol="0">
            <a:spAutoFit/>
          </a:bodyPr>
          <a:lstStyle/>
          <a:p>
            <a:pPr marL="285750" indent="-285750"/>
            <a:r>
              <a:rPr lang="en-US" sz="2400" dirty="0" smtClean="0">
                <a:solidFill>
                  <a:schemeClr val="accent2">
                    <a:lumMod val="50000"/>
                  </a:schemeClr>
                </a:solidFill>
                <a:effectLst>
                  <a:outerShdw blurRad="38100" dist="38100" dir="2700000" algn="tl">
                    <a:srgbClr val="000000">
                      <a:alpha val="43137"/>
                    </a:srgbClr>
                  </a:outerShdw>
                </a:effectLst>
                <a:cs typeface="Aharoni"/>
              </a:rPr>
              <a:t>Differences between </a:t>
            </a:r>
            <a:r>
              <a:rPr lang="en-US" sz="2400" dirty="0" err="1" smtClean="0">
                <a:solidFill>
                  <a:schemeClr val="accent2">
                    <a:lumMod val="50000"/>
                  </a:schemeClr>
                </a:solidFill>
                <a:effectLst>
                  <a:outerShdw blurRad="38100" dist="38100" dir="2700000" algn="tl">
                    <a:srgbClr val="000000">
                      <a:alpha val="43137"/>
                    </a:srgbClr>
                  </a:outerShdw>
                </a:effectLst>
                <a:cs typeface="Aharoni"/>
              </a:rPr>
              <a:t>LiPo</a:t>
            </a:r>
            <a:r>
              <a:rPr lang="en-US" sz="2400" dirty="0" smtClean="0">
                <a:solidFill>
                  <a:schemeClr val="accent2">
                    <a:lumMod val="50000"/>
                  </a:schemeClr>
                </a:solidFill>
                <a:effectLst>
                  <a:outerShdw blurRad="38100" dist="38100" dir="2700000" algn="tl">
                    <a:srgbClr val="000000">
                      <a:alpha val="43137"/>
                    </a:srgbClr>
                  </a:outerShdw>
                </a:effectLst>
                <a:cs typeface="Aharoni"/>
              </a:rPr>
              <a:t> batteries and nickel-cadmium and nickel-metal hydride batteries </a:t>
            </a:r>
            <a:endParaRPr lang="en-US" sz="2400" dirty="0">
              <a:solidFill>
                <a:schemeClr val="accent2">
                  <a:lumMod val="50000"/>
                </a:schemeClr>
              </a:solidFill>
              <a:effectLst>
                <a:outerShdw blurRad="38100" dist="38100" dir="2700000" algn="tl">
                  <a:srgbClr val="000000">
                    <a:alpha val="43137"/>
                  </a:srgbClr>
                </a:outerShdw>
              </a:effectLst>
              <a:cs typeface="Aharoni"/>
            </a:endParaRPr>
          </a:p>
        </p:txBody>
      </p:sp>
      <p:sp>
        <p:nvSpPr>
          <p:cNvPr id="5" name="TextBox 4"/>
          <p:cNvSpPr txBox="1"/>
          <p:nvPr/>
        </p:nvSpPr>
        <p:spPr>
          <a:xfrm>
            <a:off x="296260" y="1655520"/>
            <a:ext cx="4989900" cy="2862322"/>
          </a:xfrm>
          <a:prstGeom prst="rect">
            <a:avLst/>
          </a:prstGeom>
          <a:noFill/>
        </p:spPr>
        <p:txBody>
          <a:bodyPr wrap="square" rtlCol="0">
            <a:spAutoFit/>
          </a:bodyPr>
          <a:lstStyle/>
          <a:p>
            <a:r>
              <a:rPr lang="en-US" sz="2000" dirty="0" err="1"/>
              <a:t>LiPo</a:t>
            </a:r>
            <a:r>
              <a:rPr lang="en-US" sz="2000" dirty="0"/>
              <a:t> Batteries:  </a:t>
            </a:r>
          </a:p>
          <a:p>
            <a:pPr marL="285750" indent="-285750">
              <a:buFont typeface="Wingdings" pitchFamily="2" charset="2"/>
              <a:buChar char="Ø"/>
            </a:pPr>
            <a:r>
              <a:rPr lang="en-US" sz="2000" dirty="0" smtClean="0"/>
              <a:t>Less weight and can be made in almost any size or shape  </a:t>
            </a:r>
          </a:p>
          <a:p>
            <a:pPr marL="285750" indent="-285750">
              <a:buFont typeface="Wingdings" pitchFamily="2" charset="2"/>
              <a:buChar char="Ø"/>
            </a:pPr>
            <a:r>
              <a:rPr lang="en-US" sz="2000" dirty="0" smtClean="0"/>
              <a:t>Higher </a:t>
            </a:r>
            <a:r>
              <a:rPr lang="en-US" sz="2000" dirty="0"/>
              <a:t>capacity - more power  </a:t>
            </a:r>
          </a:p>
          <a:p>
            <a:pPr marL="285750" indent="-285750">
              <a:buFont typeface="Wingdings" pitchFamily="2" charset="2"/>
              <a:buChar char="Ø"/>
            </a:pPr>
            <a:r>
              <a:rPr lang="en-US" sz="2000" dirty="0"/>
              <a:t>Higher discharge rates, meaning they pack more punch </a:t>
            </a:r>
          </a:p>
          <a:p>
            <a:pPr marL="285750" indent="-285750">
              <a:buFont typeface="Wingdings" pitchFamily="2" charset="2"/>
              <a:buChar char="Ø"/>
            </a:pPr>
            <a:r>
              <a:rPr lang="en-US" sz="2000" dirty="0"/>
              <a:t>Much shorter lifespan </a:t>
            </a:r>
          </a:p>
          <a:p>
            <a:pPr marL="285750" indent="-285750">
              <a:buFont typeface="Wingdings" pitchFamily="2" charset="2"/>
              <a:buChar char="Ø"/>
            </a:pPr>
            <a:r>
              <a:rPr lang="en-US" sz="2000" dirty="0"/>
              <a:t>Sensitive chemistry </a:t>
            </a:r>
          </a:p>
          <a:p>
            <a:pPr marL="285750" indent="-285750">
              <a:buFont typeface="Wingdings" pitchFamily="2" charset="2"/>
              <a:buChar char="Ø"/>
            </a:pPr>
            <a:r>
              <a:rPr lang="en-US" sz="2000" dirty="0"/>
              <a:t>Need special care </a:t>
            </a:r>
          </a:p>
        </p:txBody>
      </p:sp>
      <p:pic>
        <p:nvPicPr>
          <p:cNvPr id="3074"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251755" y="1655520"/>
            <a:ext cx="1872208" cy="140415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Audio 2">
            <a:hlinkClick r:id="" action="ppaction://media"/>
            <a:extLst>
              <a:ext uri="{FF2B5EF4-FFF2-40B4-BE49-F238E27FC236}">
                <a16:creationId xmlns:a16="http://schemas.microsoft.com/office/drawing/2014/main" xmlns="" id="{EF77C935-8086-4D4F-8099-FC14B025E212}"/>
              </a:ext>
            </a:extLst>
          </p:cNvPr>
          <p:cNvPicPr>
            <a:picLocks noChangeAspect="1"/>
          </p:cNvPicPr>
          <p:nvPr>
            <a:audioFile r:link="rId2"/>
            <p:extLst>
              <p:ext uri="{DAA4B4D4-6D71-4841-9C94-3DE7FCFB9230}">
                <p14:media xmlns:p14="http://schemas.microsoft.com/office/powerpoint/2010/main" xmlns="" r:embed="rId5"/>
              </p:ext>
            </p:extLst>
          </p:nvPr>
        </p:nvPicPr>
        <p:blipFill>
          <a:blip r:embed="rId6" cstate="print"/>
          <a:stretch>
            <a:fillRect/>
          </a:stretch>
        </p:blipFill>
        <p:spPr>
          <a:xfrm>
            <a:off x="8504238" y="4503738"/>
            <a:ext cx="487362" cy="487362"/>
          </a:xfrm>
          <a:prstGeom prst="rect">
            <a:avLst/>
          </a:prstGeom>
        </p:spPr>
      </p:pic>
    </p:spTree>
    <p:custDataLst>
      <p:tags r:id="rId1"/>
    </p:custDataLst>
    <p:extLst>
      <p:ext uri="{BB962C8B-B14F-4D97-AF65-F5344CB8AC3E}">
        <p14:creationId xmlns:p14="http://schemas.microsoft.com/office/powerpoint/2010/main" xmlns="" val="107594919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30607">
        <p15:prstTrans prst="airplane"/>
      </p:transition>
    </mc:Choice>
    <mc:Fallback>
      <p:transition spd="slow" advTm="306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074"/>
                                        </p:tgtEl>
                                        <p:attrNameLst>
                                          <p:attrName>style.visibility</p:attrName>
                                        </p:attrNameLst>
                                      </p:cBhvr>
                                      <p:to>
                                        <p:strVal val="visible"/>
                                      </p:to>
                                    </p:set>
                                    <p:animEffect transition="in" filter="fade">
                                      <p:cBhvr>
                                        <p:cTn id="21"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3"/>
                </p:tgtEl>
              </p:cMediaNode>
            </p:audio>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8965" y="281175"/>
            <a:ext cx="7848872" cy="4093428"/>
          </a:xfrm>
          <a:prstGeom prst="rect">
            <a:avLst/>
          </a:prstGeom>
          <a:noFill/>
        </p:spPr>
        <p:txBody>
          <a:bodyPr wrap="square" rtlCol="0">
            <a:spAutoFit/>
          </a:bodyPr>
          <a:lstStyle/>
          <a:p>
            <a:r>
              <a:rPr lang="en-US" sz="2000" dirty="0"/>
              <a:t>NiMH Batteries </a:t>
            </a:r>
          </a:p>
          <a:p>
            <a:endParaRPr lang="en-US" sz="2000" dirty="0"/>
          </a:p>
          <a:p>
            <a:pPr marL="342900" indent="-342900">
              <a:buFont typeface="Wingdings" pitchFamily="2" charset="2"/>
              <a:buChar char="Ø"/>
            </a:pPr>
            <a:r>
              <a:rPr lang="en-US" sz="2000" dirty="0"/>
              <a:t>Longer lifespan than </a:t>
            </a:r>
            <a:r>
              <a:rPr lang="en-US" sz="2000" dirty="0" err="1"/>
              <a:t>LiPo</a:t>
            </a:r>
            <a:r>
              <a:rPr lang="en-US" sz="2000" dirty="0"/>
              <a:t> </a:t>
            </a:r>
          </a:p>
          <a:p>
            <a:pPr marL="342900" indent="-342900">
              <a:buFont typeface="Wingdings" pitchFamily="2" charset="2"/>
              <a:buChar char="Ø"/>
            </a:pPr>
            <a:endParaRPr lang="en-US" sz="2000" dirty="0"/>
          </a:p>
          <a:p>
            <a:pPr marL="342900" indent="-342900">
              <a:buFont typeface="Wingdings" pitchFamily="2" charset="2"/>
              <a:buChar char="Ø"/>
            </a:pPr>
            <a:r>
              <a:rPr lang="en-US" sz="2000" dirty="0"/>
              <a:t>Less sensitive </a:t>
            </a:r>
          </a:p>
          <a:p>
            <a:pPr marL="342900" indent="-342900">
              <a:buFont typeface="Wingdings" pitchFamily="2" charset="2"/>
              <a:buChar char="Ø"/>
            </a:pPr>
            <a:endParaRPr lang="en-US" sz="2000" dirty="0"/>
          </a:p>
          <a:p>
            <a:pPr marL="342900" indent="-342900">
              <a:buFont typeface="Wingdings" pitchFamily="2" charset="2"/>
              <a:buChar char="Ø"/>
            </a:pPr>
            <a:r>
              <a:rPr lang="en-US" sz="2000" dirty="0"/>
              <a:t>Simpler chargers and usage  </a:t>
            </a:r>
          </a:p>
          <a:p>
            <a:pPr marL="342900" indent="-342900">
              <a:buFont typeface="Wingdings" pitchFamily="2" charset="2"/>
              <a:buChar char="Ø"/>
            </a:pPr>
            <a:endParaRPr lang="en-US" sz="2000" dirty="0"/>
          </a:p>
          <a:p>
            <a:pPr marL="342900" indent="-342900">
              <a:buFont typeface="Wingdings" pitchFamily="2" charset="2"/>
              <a:buChar char="Ø"/>
            </a:pPr>
            <a:r>
              <a:rPr lang="en-US" sz="2000" dirty="0"/>
              <a:t>Heavier, and limited on size </a:t>
            </a:r>
          </a:p>
          <a:p>
            <a:pPr marL="342900" indent="-342900">
              <a:buFont typeface="Wingdings" pitchFamily="2" charset="2"/>
              <a:buChar char="Ø"/>
            </a:pPr>
            <a:endParaRPr lang="en-US" sz="2000" dirty="0"/>
          </a:p>
          <a:p>
            <a:pPr marL="342900" indent="-342900">
              <a:buFont typeface="Wingdings" pitchFamily="2" charset="2"/>
              <a:buChar char="Ø"/>
            </a:pPr>
            <a:r>
              <a:rPr lang="en-US" sz="2000" dirty="0"/>
              <a:t>Lower average capacity </a:t>
            </a:r>
          </a:p>
          <a:p>
            <a:pPr marL="342900" indent="-342900">
              <a:buFont typeface="Wingdings" pitchFamily="2" charset="2"/>
              <a:buChar char="Ø"/>
            </a:pPr>
            <a:endParaRPr lang="en-US" sz="2000" dirty="0"/>
          </a:p>
          <a:p>
            <a:pPr marL="342900" indent="-342900">
              <a:buFont typeface="Wingdings" pitchFamily="2" charset="2"/>
              <a:buChar char="Ø"/>
            </a:pPr>
            <a:r>
              <a:rPr lang="en-US" sz="2000" dirty="0"/>
              <a:t>Lower discharge rates </a:t>
            </a:r>
          </a:p>
        </p:txBody>
      </p:sp>
      <p:pic>
        <p:nvPicPr>
          <p:cNvPr id="4098"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640935" y="1502815"/>
            <a:ext cx="2799754" cy="20998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Audio 2">
            <a:hlinkClick r:id="" action="ppaction://media"/>
            <a:extLst>
              <a:ext uri="{FF2B5EF4-FFF2-40B4-BE49-F238E27FC236}">
                <a16:creationId xmlns:a16="http://schemas.microsoft.com/office/drawing/2014/main" xmlns="" id="{D29C28BD-8390-401A-8D0B-6905A9AD0077}"/>
              </a:ext>
            </a:extLst>
          </p:cNvPr>
          <p:cNvPicPr>
            <a:picLocks noChangeAspect="1"/>
          </p:cNvPicPr>
          <p:nvPr>
            <a:audioFile r:link="rId2"/>
            <p:extLst>
              <p:ext uri="{DAA4B4D4-6D71-4841-9C94-3DE7FCFB9230}">
                <p14:media xmlns:p14="http://schemas.microsoft.com/office/powerpoint/2010/main" xmlns="" r:embed="rId5"/>
              </p:ext>
            </p:extLst>
          </p:nvPr>
        </p:nvPicPr>
        <p:blipFill>
          <a:blip r:embed="rId6" cstate="print"/>
          <a:stretch>
            <a:fillRect/>
          </a:stretch>
        </p:blipFill>
        <p:spPr>
          <a:xfrm>
            <a:off x="8504238" y="4503738"/>
            <a:ext cx="487362" cy="487362"/>
          </a:xfrm>
          <a:prstGeom prst="rect">
            <a:avLst/>
          </a:prstGeom>
        </p:spPr>
      </p:pic>
    </p:spTree>
    <p:custDataLst>
      <p:tags r:id="rId1"/>
    </p:custDataLst>
    <p:extLst>
      <p:ext uri="{BB962C8B-B14F-4D97-AF65-F5344CB8AC3E}">
        <p14:creationId xmlns:p14="http://schemas.microsoft.com/office/powerpoint/2010/main" xmlns="" val="423127658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24951">
        <p15:prstTrans prst="airplane"/>
      </p:transition>
    </mc:Choice>
    <mc:Fallback>
      <p:transition spd="slow" advTm="2495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098"/>
                                        </p:tgtEl>
                                        <p:attrNameLst>
                                          <p:attrName>style.visibility</p:attrName>
                                        </p:attrNameLst>
                                      </p:cBhvr>
                                      <p:to>
                                        <p:strVal val="visible"/>
                                      </p:to>
                                    </p:set>
                                    <p:animEffect transition="in" filter="fade">
                                      <p:cBhvr>
                                        <p:cTn id="16"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3"/>
                </p:tgtEl>
              </p:cMediaNode>
            </p:audio>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9970" y="281175"/>
            <a:ext cx="7467600" cy="857250"/>
          </a:xfrm>
        </p:spPr>
        <p:txBody>
          <a:bodyPr/>
          <a:lstStyle/>
          <a:p>
            <a:r>
              <a:rPr lang="en-US" dirty="0">
                <a:latin typeface="Aharoni" pitchFamily="2" charset="-79"/>
                <a:cs typeface="Aharoni" pitchFamily="2" charset="-79"/>
              </a:rPr>
              <a:t>Lithium-ion batteries</a:t>
            </a:r>
          </a:p>
        </p:txBody>
      </p:sp>
      <p:sp>
        <p:nvSpPr>
          <p:cNvPr id="3" name="Content Placeholder 2"/>
          <p:cNvSpPr>
            <a:spLocks noGrp="1"/>
          </p:cNvSpPr>
          <p:nvPr>
            <p:ph idx="1"/>
          </p:nvPr>
        </p:nvSpPr>
        <p:spPr>
          <a:xfrm>
            <a:off x="0" y="1044700"/>
            <a:ext cx="6768752" cy="3078342"/>
          </a:xfrm>
        </p:spPr>
        <p:txBody>
          <a:bodyPr>
            <a:noAutofit/>
          </a:bodyPr>
          <a:lstStyle/>
          <a:p>
            <a:pPr>
              <a:buFont typeface="Arial" pitchFamily="34" charset="0"/>
              <a:buChar char="•"/>
            </a:pPr>
            <a:r>
              <a:rPr lang="en-US" sz="2200" dirty="0"/>
              <a:t>Lithium-ion batteries (“Li-Ion”) – made in early 20th century, popular in the 1990s. </a:t>
            </a:r>
          </a:p>
          <a:p>
            <a:pPr>
              <a:buFont typeface="Arial" pitchFamily="34" charset="0"/>
              <a:buChar char="•"/>
            </a:pPr>
            <a:r>
              <a:rPr lang="en-US" sz="2200" dirty="0"/>
              <a:t>Lithium-ion batteries - similar structure as lithium-polymer </a:t>
            </a:r>
          </a:p>
          <a:p>
            <a:pPr>
              <a:buFont typeface="Arial" pitchFamily="34" charset="0"/>
              <a:buChar char="•"/>
            </a:pPr>
            <a:r>
              <a:rPr lang="en-US" sz="2200" dirty="0"/>
              <a:t>Differences: in the electrolyte and the frame.  </a:t>
            </a:r>
          </a:p>
          <a:p>
            <a:pPr>
              <a:buFont typeface="Arial" pitchFamily="34" charset="0"/>
              <a:buChar char="•"/>
            </a:pPr>
            <a:r>
              <a:rPr lang="en-US" sz="2200" dirty="0"/>
              <a:t>Main advantages of Li-Ion batteries: higher energy density, lack of memory effect, cheaper </a:t>
            </a:r>
            <a:r>
              <a:rPr lang="en-US" sz="2200" dirty="0" smtClean="0"/>
              <a:t>production</a:t>
            </a:r>
            <a:endParaRPr lang="en-US" sz="2200" dirty="0"/>
          </a:p>
          <a:p>
            <a:pPr>
              <a:buFont typeface="Arial" pitchFamily="34" charset="0"/>
              <a:buChar char="•"/>
            </a:pPr>
            <a:r>
              <a:rPr lang="en-US" sz="2200" dirty="0"/>
              <a:t>Disadvantages: low safety and decreasing battery capacity through “calendar aging”.  </a:t>
            </a:r>
          </a:p>
        </p:txBody>
      </p:sp>
      <p:pic>
        <p:nvPicPr>
          <p:cNvPr id="5122"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557165" y="1655520"/>
            <a:ext cx="2171700" cy="15787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Audio 3">
            <a:hlinkClick r:id="" action="ppaction://media"/>
            <a:extLst>
              <a:ext uri="{FF2B5EF4-FFF2-40B4-BE49-F238E27FC236}">
                <a16:creationId xmlns:a16="http://schemas.microsoft.com/office/drawing/2014/main" xmlns="" id="{25BC6F11-1DA9-46E2-A0B1-227FA81DBE2D}"/>
              </a:ext>
            </a:extLst>
          </p:cNvPr>
          <p:cNvPicPr>
            <a:picLocks noChangeAspect="1"/>
          </p:cNvPicPr>
          <p:nvPr>
            <a:audioFile r:link="rId2"/>
            <p:extLst>
              <p:ext uri="{DAA4B4D4-6D71-4841-9C94-3DE7FCFB9230}">
                <p14:media xmlns:p14="http://schemas.microsoft.com/office/powerpoint/2010/main" xmlns="" r:embed="rId5"/>
              </p:ext>
            </p:extLst>
          </p:nvPr>
        </p:nvPicPr>
        <p:blipFill>
          <a:blip r:embed="rId6" cstate="print"/>
          <a:stretch>
            <a:fillRect/>
          </a:stretch>
        </p:blipFill>
        <p:spPr>
          <a:xfrm>
            <a:off x="8504238" y="4503738"/>
            <a:ext cx="487362" cy="487362"/>
          </a:xfrm>
          <a:prstGeom prst="rect">
            <a:avLst/>
          </a:prstGeom>
        </p:spPr>
      </p:pic>
    </p:spTree>
    <p:custDataLst>
      <p:tags r:id="rId1"/>
    </p:custDataLst>
    <p:extLst>
      <p:ext uri="{BB962C8B-B14F-4D97-AF65-F5344CB8AC3E}">
        <p14:creationId xmlns:p14="http://schemas.microsoft.com/office/powerpoint/2010/main" xmlns="" val="10751069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44502">
        <p15:prstTrans prst="airplane"/>
      </p:transition>
    </mc:Choice>
    <mc:Fallback>
      <p:transition spd="slow" advTm="4450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500"/>
                                        <p:tgtEl>
                                          <p:spTgt spid="3">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500"/>
                                        <p:tgtEl>
                                          <p:spTgt spid="3">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5122"/>
                                        </p:tgtEl>
                                        <p:attrNameLst>
                                          <p:attrName>style.visibility</p:attrName>
                                        </p:attrNameLst>
                                      </p:cBhvr>
                                      <p:to>
                                        <p:strVal val="visible"/>
                                      </p:to>
                                    </p:set>
                                    <p:animEffect transition="in" filter="fade">
                                      <p:cBhvr>
                                        <p:cTn id="41"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2" fill="hold" display="0">
                  <p:stCondLst>
                    <p:cond delay="indefinite"/>
                  </p:stCondLst>
                  <p:endCondLst>
                    <p:cond evt="onStopAudio" delay="0">
                      <p:tgtEl>
                        <p:sldTgt/>
                      </p:tgtEl>
                    </p:cond>
                  </p:endCondLst>
                </p:cTn>
                <p:tgtEl>
                  <p:spTgt spid="4"/>
                </p:tgtEl>
              </p:cMediaNode>
            </p:audio>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2675" y="433880"/>
            <a:ext cx="7467600" cy="857250"/>
          </a:xfrm>
        </p:spPr>
        <p:txBody>
          <a:bodyPr/>
          <a:lstStyle/>
          <a:p>
            <a:r>
              <a:rPr lang="en-US" dirty="0">
                <a:latin typeface="Aharoni" pitchFamily="2" charset="-79"/>
                <a:cs typeface="Aharoni" pitchFamily="2" charset="-79"/>
              </a:rPr>
              <a:t>Hydrogen fuel cells</a:t>
            </a:r>
          </a:p>
        </p:txBody>
      </p:sp>
      <p:sp>
        <p:nvSpPr>
          <p:cNvPr id="3" name="Content Placeholder 2"/>
          <p:cNvSpPr>
            <a:spLocks noGrp="1"/>
          </p:cNvSpPr>
          <p:nvPr>
            <p:ph idx="1"/>
          </p:nvPr>
        </p:nvSpPr>
        <p:spPr>
          <a:xfrm>
            <a:off x="143555" y="1197405"/>
            <a:ext cx="7467600" cy="3394472"/>
          </a:xfrm>
        </p:spPr>
        <p:txBody>
          <a:bodyPr>
            <a:noAutofit/>
          </a:bodyPr>
          <a:lstStyle/>
          <a:p>
            <a:pPr>
              <a:buFont typeface="Arial" pitchFamily="34" charset="0"/>
              <a:buChar char="•"/>
            </a:pPr>
            <a:r>
              <a:rPr lang="en-US" sz="1800" dirty="0"/>
              <a:t>Hydrogen fuel cell converts the chemical energy into electricity.   </a:t>
            </a:r>
          </a:p>
          <a:p>
            <a:pPr>
              <a:buFont typeface="Arial" pitchFamily="34" charset="0"/>
              <a:buChar char="•"/>
            </a:pPr>
            <a:r>
              <a:rPr lang="en-US" sz="1800" dirty="0"/>
              <a:t>It’s kept in a container to provide power.   </a:t>
            </a:r>
          </a:p>
          <a:p>
            <a:pPr>
              <a:buFont typeface="Arial" pitchFamily="34" charset="0"/>
              <a:buChar char="•"/>
            </a:pPr>
            <a:r>
              <a:rPr lang="en-US" sz="1800" dirty="0"/>
              <a:t>Combined with oxygen gives energy and water  </a:t>
            </a:r>
          </a:p>
          <a:p>
            <a:pPr>
              <a:buFont typeface="Arial" pitchFamily="34" charset="0"/>
              <a:buChar char="•"/>
            </a:pPr>
            <a:r>
              <a:rPr lang="en-US" sz="1800" dirty="0"/>
              <a:t>It’s difficult to handle, makes high temperatures </a:t>
            </a:r>
          </a:p>
          <a:p>
            <a:pPr>
              <a:buFont typeface="Arial" pitchFamily="34" charset="0"/>
              <a:buChar char="•"/>
            </a:pPr>
            <a:r>
              <a:rPr lang="en-US" sz="1800" dirty="0"/>
              <a:t>Benefits of hydrogen cells:  pure source of energy, most common resource on Earth, higher energy density, quickly replenished with fuel, hydrogen drones operate at low temperatures, ‘BVLOS’ flights are reachable with hydrogen drones.</a:t>
            </a:r>
          </a:p>
        </p:txBody>
      </p:sp>
      <p:pic>
        <p:nvPicPr>
          <p:cNvPr id="6146"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793640" y="1502815"/>
            <a:ext cx="2762250" cy="12430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Audio 3">
            <a:hlinkClick r:id="" action="ppaction://media"/>
            <a:extLst>
              <a:ext uri="{FF2B5EF4-FFF2-40B4-BE49-F238E27FC236}">
                <a16:creationId xmlns:a16="http://schemas.microsoft.com/office/drawing/2014/main" xmlns="" id="{AE75F34D-25B4-4B43-AA87-B41CC3A3A7CA}"/>
              </a:ext>
            </a:extLst>
          </p:cNvPr>
          <p:cNvPicPr>
            <a:picLocks noChangeAspect="1"/>
          </p:cNvPicPr>
          <p:nvPr>
            <a:audioFile r:link="rId2"/>
            <p:extLst>
              <p:ext uri="{DAA4B4D4-6D71-4841-9C94-3DE7FCFB9230}">
                <p14:media xmlns:p14="http://schemas.microsoft.com/office/powerpoint/2010/main" xmlns="" r:embed="rId5"/>
              </p:ext>
            </p:extLst>
          </p:nvPr>
        </p:nvPicPr>
        <p:blipFill>
          <a:blip r:embed="rId6" cstate="print"/>
          <a:stretch>
            <a:fillRect/>
          </a:stretch>
        </p:blipFill>
        <p:spPr>
          <a:xfrm>
            <a:off x="8504238" y="4503738"/>
            <a:ext cx="487362" cy="487362"/>
          </a:xfrm>
          <a:prstGeom prst="rect">
            <a:avLst/>
          </a:prstGeom>
        </p:spPr>
      </p:pic>
    </p:spTree>
    <p:custDataLst>
      <p:tags r:id="rId1"/>
    </p:custDataLst>
    <p:extLst>
      <p:ext uri="{BB962C8B-B14F-4D97-AF65-F5344CB8AC3E}">
        <p14:creationId xmlns:p14="http://schemas.microsoft.com/office/powerpoint/2010/main" xmlns="" val="252025428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54384">
        <p15:prstTrans prst="airplane"/>
      </p:transition>
    </mc:Choice>
    <mc:Fallback>
      <p:transition spd="slow" advTm="5438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6146"/>
                                        </p:tgtEl>
                                        <p:attrNameLst>
                                          <p:attrName>style.visibility</p:attrName>
                                        </p:attrNameLst>
                                      </p:cBhvr>
                                      <p:to>
                                        <p:strVal val="visible"/>
                                      </p:to>
                                    </p:set>
                                    <p:animEffect transition="in" filter="fade">
                                      <p:cBhvr>
                                        <p:cTn id="36"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4"/>
                </p:tgtEl>
              </p:cMediaNode>
            </p:audio>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3495" y="586585"/>
            <a:ext cx="8246070" cy="763526"/>
          </a:xfrm>
        </p:spPr>
        <p:txBody>
          <a:bodyPr/>
          <a:lstStyle/>
          <a:p>
            <a:r>
              <a:rPr lang="en-US" dirty="0">
                <a:latin typeface="Aharoni" pitchFamily="2" charset="-79"/>
                <a:cs typeface="Aharoni" pitchFamily="2" charset="-79"/>
              </a:rPr>
              <a:t>Solar energy as a fuel</a:t>
            </a:r>
          </a:p>
        </p:txBody>
      </p:sp>
      <p:sp>
        <p:nvSpPr>
          <p:cNvPr id="3" name="Content Placeholder 2"/>
          <p:cNvSpPr>
            <a:spLocks noGrp="1"/>
          </p:cNvSpPr>
          <p:nvPr>
            <p:ph idx="1"/>
          </p:nvPr>
        </p:nvSpPr>
        <p:spPr>
          <a:xfrm>
            <a:off x="143555" y="1655520"/>
            <a:ext cx="8246070" cy="3359507"/>
          </a:xfrm>
        </p:spPr>
        <p:txBody>
          <a:bodyPr>
            <a:normAutofit/>
          </a:bodyPr>
          <a:lstStyle/>
          <a:p>
            <a:pPr>
              <a:buFont typeface="Arial" pitchFamily="34" charset="0"/>
              <a:buChar char="•"/>
            </a:pPr>
            <a:r>
              <a:rPr lang="en-US" sz="2000" dirty="0"/>
              <a:t>The development of solar energy technology made photovoltaic (PB) technology - possible alternative for powering UAVs </a:t>
            </a:r>
          </a:p>
          <a:p>
            <a:pPr>
              <a:buFont typeface="Arial" pitchFamily="34" charset="0"/>
              <a:buChar char="•"/>
            </a:pPr>
            <a:r>
              <a:rPr lang="en-US" sz="2000" dirty="0"/>
              <a:t>Lack of space affect design challenge considering increasing the size of the drone.   </a:t>
            </a:r>
          </a:p>
          <a:p>
            <a:pPr>
              <a:buFont typeface="Arial" pitchFamily="34" charset="0"/>
              <a:buChar char="•"/>
            </a:pPr>
            <a:r>
              <a:rPr lang="en-US" sz="2000" dirty="0"/>
              <a:t>Another problem are night flights due to lack of light. </a:t>
            </a:r>
          </a:p>
        </p:txBody>
      </p:sp>
      <p:pic>
        <p:nvPicPr>
          <p:cNvPr id="7170"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419295" y="3487980"/>
            <a:ext cx="1950039" cy="117118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Audio 5">
            <a:hlinkClick r:id="" action="ppaction://media"/>
            <a:extLst>
              <a:ext uri="{FF2B5EF4-FFF2-40B4-BE49-F238E27FC236}">
                <a16:creationId xmlns:a16="http://schemas.microsoft.com/office/drawing/2014/main" xmlns="" id="{DD6CD670-6C9E-4B7F-BE6E-ADF88FB6FD57}"/>
              </a:ext>
            </a:extLst>
          </p:cNvPr>
          <p:cNvPicPr>
            <a:picLocks noChangeAspect="1"/>
          </p:cNvPicPr>
          <p:nvPr>
            <a:audioFile r:link="rId2"/>
            <p:extLst>
              <p:ext uri="{DAA4B4D4-6D71-4841-9C94-3DE7FCFB9230}">
                <p14:media xmlns:p14="http://schemas.microsoft.com/office/powerpoint/2010/main" xmlns="" r:embed="rId5"/>
              </p:ext>
            </p:extLst>
          </p:nvPr>
        </p:nvPicPr>
        <p:blipFill>
          <a:blip r:embed="rId6" cstate="print"/>
          <a:stretch>
            <a:fillRect/>
          </a:stretch>
        </p:blipFill>
        <p:spPr>
          <a:xfrm>
            <a:off x="8504238" y="4503738"/>
            <a:ext cx="487362" cy="487362"/>
          </a:xfrm>
          <a:prstGeom prst="rect">
            <a:avLst/>
          </a:prstGeom>
        </p:spPr>
      </p:pic>
    </p:spTree>
    <p:custDataLst>
      <p:tags r:id="rId1"/>
    </p:custDataLst>
    <p:extLst>
      <p:ext uri="{BB962C8B-B14F-4D97-AF65-F5344CB8AC3E}">
        <p14:creationId xmlns:p14="http://schemas.microsoft.com/office/powerpoint/2010/main" xmlns="" val="155586375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36087">
        <p15:prstTrans prst="airplane"/>
      </p:transition>
    </mc:Choice>
    <mc:Fallback>
      <p:transition spd="slow" advTm="3608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7170"/>
                                        </p:tgtEl>
                                        <p:attrNameLst>
                                          <p:attrName>style.visibility</p:attrName>
                                        </p:attrNameLst>
                                      </p:cBhvr>
                                      <p:to>
                                        <p:strVal val="visible"/>
                                      </p:to>
                                    </p:set>
                                    <p:animEffect transition="in" filter="fade">
                                      <p:cBhvr>
                                        <p:cTn id="31"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6"/>
                </p:tgtEl>
              </p:cMediaNode>
            </p:audio>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855" y="586585"/>
            <a:ext cx="8291264" cy="857250"/>
          </a:xfrm>
        </p:spPr>
        <p:txBody>
          <a:bodyPr>
            <a:noAutofit/>
          </a:bodyPr>
          <a:lstStyle/>
          <a:p>
            <a:r>
              <a:rPr lang="en-US" sz="3600" dirty="0">
                <a:latin typeface="Aharoni" pitchFamily="2" charset="-79"/>
                <a:cs typeface="Aharoni" pitchFamily="2" charset="-79"/>
              </a:rPr>
              <a:t> TYPES OF FUEL CELLS AND METHOD OF SELECTION </a:t>
            </a:r>
          </a:p>
        </p:txBody>
      </p:sp>
      <p:sp>
        <p:nvSpPr>
          <p:cNvPr id="3" name="Content Placeholder 2"/>
          <p:cNvSpPr>
            <a:spLocks noGrp="1"/>
          </p:cNvSpPr>
          <p:nvPr>
            <p:ph idx="1"/>
          </p:nvPr>
        </p:nvSpPr>
        <p:spPr>
          <a:xfrm>
            <a:off x="143555" y="1749028"/>
            <a:ext cx="7467600" cy="3394472"/>
          </a:xfrm>
        </p:spPr>
        <p:txBody>
          <a:bodyPr>
            <a:noAutofit/>
          </a:bodyPr>
          <a:lstStyle/>
          <a:p>
            <a:pPr>
              <a:buFont typeface="Arial" pitchFamily="34" charset="0"/>
              <a:buChar char="•"/>
            </a:pPr>
            <a:r>
              <a:rPr lang="en-US" sz="2000" dirty="0"/>
              <a:t>For now, the following are considered the best types of propellants:  </a:t>
            </a:r>
          </a:p>
          <a:p>
            <a:pPr>
              <a:buFont typeface="Wingdings" pitchFamily="2" charset="2"/>
              <a:buChar char="Ø"/>
            </a:pPr>
            <a:r>
              <a:rPr lang="en-US" sz="2000" dirty="0"/>
              <a:t>Batteries: </a:t>
            </a:r>
          </a:p>
          <a:p>
            <a:pPr marL="36576" indent="0">
              <a:buNone/>
            </a:pPr>
            <a:r>
              <a:rPr lang="en-US" sz="2000" dirty="0" err="1"/>
              <a:t>E_batt</a:t>
            </a:r>
            <a:r>
              <a:rPr lang="en-US" sz="2000" dirty="0"/>
              <a:t> = </a:t>
            </a:r>
            <a:r>
              <a:rPr lang="el-GR" sz="2000" dirty="0"/>
              <a:t>ε_</a:t>
            </a:r>
            <a:r>
              <a:rPr lang="en-US" sz="2000" dirty="0"/>
              <a:t>S⋅ </a:t>
            </a:r>
            <a:r>
              <a:rPr lang="en-US" sz="2000" dirty="0" err="1"/>
              <a:t>m_batt</a:t>
            </a:r>
            <a:r>
              <a:rPr lang="en-US" sz="2000" dirty="0"/>
              <a:t> ⋅ </a:t>
            </a:r>
            <a:r>
              <a:rPr lang="el-GR" sz="2000" dirty="0"/>
              <a:t>η_</a:t>
            </a:r>
            <a:r>
              <a:rPr lang="en-US" sz="2000" dirty="0"/>
              <a:t>DOD  (1) </a:t>
            </a:r>
          </a:p>
          <a:p>
            <a:pPr>
              <a:buFont typeface="Wingdings" pitchFamily="2" charset="2"/>
              <a:buChar char="Ø"/>
            </a:pPr>
            <a:r>
              <a:rPr lang="en-US" sz="2000" dirty="0"/>
              <a:t>Hybrid fuel cell system: </a:t>
            </a:r>
          </a:p>
          <a:p>
            <a:pPr marL="36576" indent="0">
              <a:buNone/>
            </a:pPr>
            <a:r>
              <a:rPr lang="el-GR" sz="2000" dirty="0"/>
              <a:t>β</a:t>
            </a:r>
            <a:r>
              <a:rPr lang="en-US" sz="2000" dirty="0" err="1"/>
              <a:t>Batt</a:t>
            </a:r>
            <a:r>
              <a:rPr lang="en-US" sz="2000" dirty="0"/>
              <a:t> = </a:t>
            </a:r>
            <a:r>
              <a:rPr lang="en-US" sz="2000" dirty="0" err="1"/>
              <a:t>P_batt</a:t>
            </a:r>
            <a:r>
              <a:rPr lang="en-US" sz="2000" dirty="0"/>
              <a:t> / (P_FC + </a:t>
            </a:r>
            <a:r>
              <a:rPr lang="en-US" sz="2000" dirty="0" err="1"/>
              <a:t>P_batt</a:t>
            </a:r>
            <a:r>
              <a:rPr lang="en-US" sz="2000" dirty="0"/>
              <a:t>) (2) </a:t>
            </a:r>
          </a:p>
          <a:p>
            <a:pPr marL="36576" indent="0">
              <a:buNone/>
            </a:pPr>
            <a:r>
              <a:rPr lang="en-US" sz="2000" dirty="0"/>
              <a:t>EFCHS = EFC + </a:t>
            </a:r>
            <a:r>
              <a:rPr lang="en-US" sz="2000" dirty="0" err="1"/>
              <a:t>Eh.batt</a:t>
            </a:r>
            <a:r>
              <a:rPr lang="en-US" sz="2000" dirty="0"/>
              <a:t> (3) </a:t>
            </a:r>
          </a:p>
          <a:p>
            <a:pPr marL="36576" indent="0">
              <a:buNone/>
            </a:pPr>
            <a:endParaRPr lang="en-US" sz="2000" dirty="0"/>
          </a:p>
          <a:p>
            <a:pPr marL="36576" indent="0">
              <a:buNone/>
            </a:pPr>
            <a:endParaRPr lang="en-US" sz="2000" dirty="0"/>
          </a:p>
        </p:txBody>
      </p:sp>
      <p:pic>
        <p:nvPicPr>
          <p:cNvPr id="6" name="Audio 5">
            <a:hlinkClick r:id="" action="ppaction://media"/>
            <a:extLst>
              <a:ext uri="{FF2B5EF4-FFF2-40B4-BE49-F238E27FC236}">
                <a16:creationId xmlns:a16="http://schemas.microsoft.com/office/drawing/2014/main" xmlns="" id="{74048036-E781-4B06-8D6B-75C15178CA58}"/>
              </a:ext>
            </a:extLst>
          </p:cNvPr>
          <p:cNvPicPr>
            <a:picLocks noChangeAspect="1"/>
          </p:cNvPicPr>
          <p:nvPr>
            <a:audioFile r:link="rId2"/>
            <p:extLst>
              <p:ext uri="{DAA4B4D4-6D71-4841-9C94-3DE7FCFB9230}">
                <p14:media xmlns:p14="http://schemas.microsoft.com/office/powerpoint/2010/main" xmlns="" r:embed="rId4"/>
              </p:ext>
            </p:extLst>
          </p:nvPr>
        </p:nvPicPr>
        <p:blipFill>
          <a:blip r:embed="rId5" cstate="print"/>
          <a:stretch>
            <a:fillRect/>
          </a:stretch>
        </p:blipFill>
        <p:spPr>
          <a:xfrm>
            <a:off x="8504238" y="4503738"/>
            <a:ext cx="487362" cy="487362"/>
          </a:xfrm>
          <a:prstGeom prst="rect">
            <a:avLst/>
          </a:prstGeom>
        </p:spPr>
      </p:pic>
    </p:spTree>
    <p:custDataLst>
      <p:tags r:id="rId1"/>
    </p:custDataLst>
    <p:extLst>
      <p:ext uri="{BB962C8B-B14F-4D97-AF65-F5344CB8AC3E}">
        <p14:creationId xmlns:p14="http://schemas.microsoft.com/office/powerpoint/2010/main" xmlns="" val="4107684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18914">
        <p15:prstTrans prst="airplane"/>
      </p:transition>
    </mc:Choice>
    <mc:Fallback>
      <p:transition spd="slow" advTm="1891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500"/>
                                        <p:tgtEl>
                                          <p:spTgt spid="3">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500"/>
                                        <p:tgtEl>
                                          <p:spTgt spid="3">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Effect transition="in" filter="fade">
                                      <p:cBhvr>
                                        <p:cTn id="4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2" fill="hold" display="0">
                  <p:stCondLst>
                    <p:cond delay="indefinite"/>
                  </p:stCondLst>
                  <p:endCondLst>
                    <p:cond evt="onStopAudio" delay="0">
                      <p:tgtEl>
                        <p:sldTgt/>
                      </p:tgtEl>
                    </p:cond>
                  </p:endCondLst>
                </p:cTn>
                <p:tgtEl>
                  <p:spTgt spid="6"/>
                </p:tgtEl>
              </p:cMediaNode>
            </p:audio>
          </p:childTnLst>
        </p:cTn>
      </p:par>
    </p:tnLst>
    <p:bldLst>
      <p:bldP spid="2" grpId="0"/>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9552" y="464674"/>
            <a:ext cx="2448272" cy="369332"/>
          </a:xfrm>
          <a:prstGeom prst="rect">
            <a:avLst/>
          </a:prstGeom>
          <a:noFill/>
        </p:spPr>
        <p:txBody>
          <a:bodyPr wrap="square" rtlCol="0">
            <a:spAutoFit/>
          </a:bodyPr>
          <a:lstStyle/>
          <a:p>
            <a:pPr marL="285750" indent="-285750">
              <a:buFont typeface="Wingdings" pitchFamily="2" charset="2"/>
              <a:buChar char="Ø"/>
            </a:pPr>
            <a:r>
              <a:rPr lang="en-US" dirty="0"/>
              <a:t>Hydrogen energy</a:t>
            </a:r>
          </a:p>
        </p:txBody>
      </p:sp>
      <p:graphicFrame>
        <p:nvGraphicFramePr>
          <p:cNvPr id="4" name="Table 3"/>
          <p:cNvGraphicFramePr>
            <a:graphicFrameLocks noGrp="1"/>
          </p:cNvGraphicFramePr>
          <p:nvPr>
            <p:extLst>
              <p:ext uri="{D42A27DB-BD31-4B8C-83A1-F6EECF244321}">
                <p14:modId xmlns:p14="http://schemas.microsoft.com/office/powerpoint/2010/main" xmlns="" val="1361368624"/>
              </p:ext>
            </p:extLst>
          </p:nvPr>
        </p:nvGraphicFramePr>
        <p:xfrm>
          <a:off x="448965" y="1808225"/>
          <a:ext cx="7560840" cy="2400300"/>
        </p:xfrm>
        <a:graphic>
          <a:graphicData uri="http://schemas.openxmlformats.org/drawingml/2006/table">
            <a:tbl>
              <a:tblPr firstRow="1" bandRow="1">
                <a:tableStyleId>{073A0DAA-6AF3-43AB-8588-CEC1D06C72B9}</a:tableStyleId>
              </a:tblPr>
              <a:tblGrid>
                <a:gridCol w="1008112">
                  <a:extLst>
                    <a:ext uri="{9D8B030D-6E8A-4147-A177-3AD203B41FA5}">
                      <a16:colId xmlns:a16="http://schemas.microsoft.com/office/drawing/2014/main" xmlns="" val="20000"/>
                    </a:ext>
                  </a:extLst>
                </a:gridCol>
                <a:gridCol w="1152128">
                  <a:extLst>
                    <a:ext uri="{9D8B030D-6E8A-4147-A177-3AD203B41FA5}">
                      <a16:colId xmlns:a16="http://schemas.microsoft.com/office/drawing/2014/main" xmlns="" val="20001"/>
                    </a:ext>
                  </a:extLst>
                </a:gridCol>
                <a:gridCol w="1008112">
                  <a:extLst>
                    <a:ext uri="{9D8B030D-6E8A-4147-A177-3AD203B41FA5}">
                      <a16:colId xmlns:a16="http://schemas.microsoft.com/office/drawing/2014/main" xmlns="" val="20002"/>
                    </a:ext>
                  </a:extLst>
                </a:gridCol>
                <a:gridCol w="1319808">
                  <a:extLst>
                    <a:ext uri="{9D8B030D-6E8A-4147-A177-3AD203B41FA5}">
                      <a16:colId xmlns:a16="http://schemas.microsoft.com/office/drawing/2014/main" xmlns="" val="20003"/>
                    </a:ext>
                  </a:extLst>
                </a:gridCol>
                <a:gridCol w="984448">
                  <a:extLst>
                    <a:ext uri="{9D8B030D-6E8A-4147-A177-3AD203B41FA5}">
                      <a16:colId xmlns:a16="http://schemas.microsoft.com/office/drawing/2014/main" xmlns="" val="20004"/>
                    </a:ext>
                  </a:extLst>
                </a:gridCol>
                <a:gridCol w="2088232">
                  <a:extLst>
                    <a:ext uri="{9D8B030D-6E8A-4147-A177-3AD203B41FA5}">
                      <a16:colId xmlns:a16="http://schemas.microsoft.com/office/drawing/2014/main" xmlns="" val="20005"/>
                    </a:ext>
                  </a:extLst>
                </a:gridCol>
              </a:tblGrid>
              <a:tr h="685800">
                <a:tc>
                  <a:txBody>
                    <a:bodyPr/>
                    <a:lstStyle/>
                    <a:p>
                      <a:r>
                        <a:rPr lang="en-US" sz="1400" dirty="0"/>
                        <a:t>Volume [L] </a:t>
                      </a:r>
                    </a:p>
                  </a:txBody>
                  <a:tcPr marT="34290" marB="34290"/>
                </a:tc>
                <a:tc>
                  <a:txBody>
                    <a:bodyPr/>
                    <a:lstStyle/>
                    <a:p>
                      <a:r>
                        <a:rPr lang="en-US" sz="1400" dirty="0"/>
                        <a:t>Cylinder Mass [kg] </a:t>
                      </a:r>
                    </a:p>
                  </a:txBody>
                  <a:tcPr marT="34290" marB="34290"/>
                </a:tc>
                <a:tc>
                  <a:txBody>
                    <a:bodyPr/>
                    <a:lstStyle/>
                    <a:p>
                      <a:r>
                        <a:rPr lang="en-US" sz="1400" dirty="0"/>
                        <a:t>H2 mass [g] </a:t>
                      </a:r>
                    </a:p>
                  </a:txBody>
                  <a:tcPr marT="34290" marB="34290"/>
                </a:tc>
                <a:tc>
                  <a:txBody>
                    <a:bodyPr/>
                    <a:lstStyle/>
                    <a:p>
                      <a:r>
                        <a:rPr lang="en-US" sz="1400" dirty="0" err="1"/>
                        <a:t>Storrage</a:t>
                      </a:r>
                      <a:r>
                        <a:rPr lang="en-US" sz="1400" dirty="0"/>
                        <a:t> effect [%] </a:t>
                      </a:r>
                    </a:p>
                  </a:txBody>
                  <a:tcPr marT="34290" marB="34290"/>
                </a:tc>
                <a:tc>
                  <a:txBody>
                    <a:bodyPr/>
                    <a:lstStyle/>
                    <a:p>
                      <a:r>
                        <a:rPr lang="en-US" sz="1400" dirty="0"/>
                        <a:t>Energy [</a:t>
                      </a:r>
                      <a:r>
                        <a:rPr lang="en-US" sz="1400" dirty="0" err="1"/>
                        <a:t>Wh</a:t>
                      </a:r>
                      <a:r>
                        <a:rPr lang="en-US" sz="1400" dirty="0"/>
                        <a:t>] </a:t>
                      </a:r>
                    </a:p>
                  </a:txBody>
                  <a:tcPr marT="34290" marB="34290"/>
                </a:tc>
                <a:tc>
                  <a:txBody>
                    <a:bodyPr/>
                    <a:lstStyle/>
                    <a:p>
                      <a:r>
                        <a:rPr lang="en-US" sz="1400" dirty="0"/>
                        <a:t>Specific </a:t>
                      </a:r>
                      <a:r>
                        <a:rPr lang="en-US" sz="1400" dirty="0" err="1"/>
                        <a:t>Enegry</a:t>
                      </a:r>
                      <a:r>
                        <a:rPr lang="en-US" sz="1400" dirty="0"/>
                        <a:t>  </a:t>
                      </a:r>
                    </a:p>
                    <a:p>
                      <a:endParaRPr lang="en-US" sz="1400" dirty="0"/>
                    </a:p>
                    <a:p>
                      <a:r>
                        <a:rPr lang="en-US" sz="1400" dirty="0"/>
                        <a:t>Wh∙kg−1Wh∙kg−1 </a:t>
                      </a:r>
                    </a:p>
                  </a:txBody>
                  <a:tcPr marT="34290" marB="34290"/>
                </a:tc>
                <a:extLst>
                  <a:ext uri="{0D108BD9-81ED-4DB2-BD59-A6C34878D82A}">
                    <a16:rowId xmlns:a16="http://schemas.microsoft.com/office/drawing/2014/main" xmlns="" val="10000"/>
                  </a:ext>
                </a:extLst>
              </a:tr>
              <a:tr h="278130">
                <a:tc>
                  <a:txBody>
                    <a:bodyPr/>
                    <a:lstStyle/>
                    <a:p>
                      <a:r>
                        <a:rPr lang="en-US" sz="1400" dirty="0"/>
                        <a:t>2.0</a:t>
                      </a:r>
                    </a:p>
                  </a:txBody>
                  <a:tcPr marT="34290" marB="34290"/>
                </a:tc>
                <a:tc>
                  <a:txBody>
                    <a:bodyPr/>
                    <a:lstStyle/>
                    <a:p>
                      <a:r>
                        <a:rPr lang="en-US" sz="1400" dirty="0"/>
                        <a:t>1.2</a:t>
                      </a:r>
                    </a:p>
                  </a:txBody>
                  <a:tcPr marT="34290" marB="34290"/>
                </a:tc>
                <a:tc>
                  <a:txBody>
                    <a:bodyPr/>
                    <a:lstStyle/>
                    <a:p>
                      <a:r>
                        <a:rPr lang="en-US" sz="1400" dirty="0"/>
                        <a:t>41.7</a:t>
                      </a:r>
                    </a:p>
                  </a:txBody>
                  <a:tcPr marT="34290" marB="34290"/>
                </a:tc>
                <a:tc>
                  <a:txBody>
                    <a:bodyPr/>
                    <a:lstStyle/>
                    <a:p>
                      <a:r>
                        <a:rPr lang="en-US" sz="1400" dirty="0"/>
                        <a:t>3.5</a:t>
                      </a:r>
                    </a:p>
                  </a:txBody>
                  <a:tcPr marT="34290" marB="34290"/>
                </a:tc>
                <a:tc>
                  <a:txBody>
                    <a:bodyPr/>
                    <a:lstStyle/>
                    <a:p>
                      <a:r>
                        <a:rPr lang="en-US" sz="1400" dirty="0"/>
                        <a:t>700</a:t>
                      </a:r>
                    </a:p>
                  </a:txBody>
                  <a:tcPr marT="34290" marB="34290"/>
                </a:tc>
                <a:tc>
                  <a:txBody>
                    <a:bodyPr/>
                    <a:lstStyle/>
                    <a:p>
                      <a:r>
                        <a:rPr lang="en-US" sz="1400" dirty="0"/>
                        <a:t>584</a:t>
                      </a:r>
                    </a:p>
                  </a:txBody>
                  <a:tcPr marT="34290" marB="34290"/>
                </a:tc>
                <a:extLst>
                  <a:ext uri="{0D108BD9-81ED-4DB2-BD59-A6C34878D82A}">
                    <a16:rowId xmlns:a16="http://schemas.microsoft.com/office/drawing/2014/main" xmlns="" val="10001"/>
                  </a:ext>
                </a:extLst>
              </a:tr>
              <a:tr h="278130">
                <a:tc>
                  <a:txBody>
                    <a:bodyPr/>
                    <a:lstStyle/>
                    <a:p>
                      <a:r>
                        <a:rPr lang="en-US" sz="1400" dirty="0"/>
                        <a:t>3.0</a:t>
                      </a:r>
                    </a:p>
                  </a:txBody>
                  <a:tcPr marT="34290" marB="34290"/>
                </a:tc>
                <a:tc>
                  <a:txBody>
                    <a:bodyPr/>
                    <a:lstStyle/>
                    <a:p>
                      <a:r>
                        <a:rPr lang="en-US" sz="1400" dirty="0"/>
                        <a:t>1.4</a:t>
                      </a:r>
                    </a:p>
                  </a:txBody>
                  <a:tcPr marT="34290" marB="34290"/>
                </a:tc>
                <a:tc>
                  <a:txBody>
                    <a:bodyPr/>
                    <a:lstStyle/>
                    <a:p>
                      <a:r>
                        <a:rPr lang="en-US" sz="1400" dirty="0"/>
                        <a:t>62.5</a:t>
                      </a:r>
                    </a:p>
                  </a:txBody>
                  <a:tcPr marT="34290" marB="34290"/>
                </a:tc>
                <a:tc>
                  <a:txBody>
                    <a:bodyPr/>
                    <a:lstStyle/>
                    <a:p>
                      <a:r>
                        <a:rPr lang="en-US" sz="1400" dirty="0"/>
                        <a:t>4.5 </a:t>
                      </a:r>
                    </a:p>
                  </a:txBody>
                  <a:tcPr marT="34290" marB="34290"/>
                </a:tc>
                <a:tc>
                  <a:txBody>
                    <a:bodyPr/>
                    <a:lstStyle/>
                    <a:p>
                      <a:r>
                        <a:rPr lang="en-US" sz="1400" dirty="0"/>
                        <a:t>1050</a:t>
                      </a:r>
                    </a:p>
                  </a:txBody>
                  <a:tcPr marT="34290" marB="34290"/>
                </a:tc>
                <a:tc>
                  <a:txBody>
                    <a:bodyPr/>
                    <a:lstStyle/>
                    <a:p>
                      <a:r>
                        <a:rPr lang="en-US" sz="1400" dirty="0"/>
                        <a:t>750</a:t>
                      </a:r>
                    </a:p>
                  </a:txBody>
                  <a:tcPr marT="34290" marB="34290"/>
                </a:tc>
                <a:extLst>
                  <a:ext uri="{0D108BD9-81ED-4DB2-BD59-A6C34878D82A}">
                    <a16:rowId xmlns:a16="http://schemas.microsoft.com/office/drawing/2014/main" xmlns="" val="10002"/>
                  </a:ext>
                </a:extLst>
              </a:tr>
              <a:tr h="278130">
                <a:tc>
                  <a:txBody>
                    <a:bodyPr/>
                    <a:lstStyle/>
                    <a:p>
                      <a:r>
                        <a:rPr lang="en-US" sz="1400" dirty="0"/>
                        <a:t>6.0</a:t>
                      </a:r>
                    </a:p>
                  </a:txBody>
                  <a:tcPr marT="34290" marB="34290"/>
                </a:tc>
                <a:tc>
                  <a:txBody>
                    <a:bodyPr/>
                    <a:lstStyle/>
                    <a:p>
                      <a:r>
                        <a:rPr lang="en-US" sz="1400" dirty="0"/>
                        <a:t>2.5</a:t>
                      </a:r>
                    </a:p>
                  </a:txBody>
                  <a:tcPr marT="34290" marB="34290"/>
                </a:tc>
                <a:tc>
                  <a:txBody>
                    <a:bodyPr/>
                    <a:lstStyle/>
                    <a:p>
                      <a:r>
                        <a:rPr lang="en-US" sz="1400" dirty="0"/>
                        <a:t>125.0</a:t>
                      </a:r>
                    </a:p>
                  </a:txBody>
                  <a:tcPr marT="34290" marB="34290"/>
                </a:tc>
                <a:tc>
                  <a:txBody>
                    <a:bodyPr/>
                    <a:lstStyle/>
                    <a:p>
                      <a:r>
                        <a:rPr lang="en-US" sz="1400" dirty="0"/>
                        <a:t>5.0</a:t>
                      </a:r>
                    </a:p>
                  </a:txBody>
                  <a:tcPr marT="34290" marB="34290"/>
                </a:tc>
                <a:tc>
                  <a:txBody>
                    <a:bodyPr/>
                    <a:lstStyle/>
                    <a:p>
                      <a:r>
                        <a:rPr lang="en-US" sz="1400" dirty="0"/>
                        <a:t>2101</a:t>
                      </a:r>
                    </a:p>
                  </a:txBody>
                  <a:tcPr marT="34290" marB="34290"/>
                </a:tc>
                <a:tc>
                  <a:txBody>
                    <a:bodyPr/>
                    <a:lstStyle/>
                    <a:p>
                      <a:r>
                        <a:rPr lang="en-US" sz="1400" dirty="0"/>
                        <a:t>840</a:t>
                      </a:r>
                    </a:p>
                  </a:txBody>
                  <a:tcPr marT="34290" marB="34290"/>
                </a:tc>
                <a:extLst>
                  <a:ext uri="{0D108BD9-81ED-4DB2-BD59-A6C34878D82A}">
                    <a16:rowId xmlns:a16="http://schemas.microsoft.com/office/drawing/2014/main" xmlns="" val="10003"/>
                  </a:ext>
                </a:extLst>
              </a:tr>
              <a:tr h="278130">
                <a:tc>
                  <a:txBody>
                    <a:bodyPr/>
                    <a:lstStyle/>
                    <a:p>
                      <a:r>
                        <a:rPr lang="en-US" sz="1400" dirty="0"/>
                        <a:t>6.8</a:t>
                      </a:r>
                    </a:p>
                  </a:txBody>
                  <a:tcPr marT="34290" marB="34290"/>
                </a:tc>
                <a:tc>
                  <a:txBody>
                    <a:bodyPr/>
                    <a:lstStyle/>
                    <a:p>
                      <a:r>
                        <a:rPr lang="en-US" sz="1400" dirty="0"/>
                        <a:t>2.7</a:t>
                      </a:r>
                    </a:p>
                  </a:txBody>
                  <a:tcPr marT="34290" marB="34290"/>
                </a:tc>
                <a:tc>
                  <a:txBody>
                    <a:bodyPr/>
                    <a:lstStyle/>
                    <a:p>
                      <a:r>
                        <a:rPr lang="en-US" sz="1400" dirty="0"/>
                        <a:t>141.7</a:t>
                      </a:r>
                    </a:p>
                  </a:txBody>
                  <a:tcPr marT="34290" marB="34290"/>
                </a:tc>
                <a:tc>
                  <a:txBody>
                    <a:bodyPr/>
                    <a:lstStyle/>
                    <a:p>
                      <a:r>
                        <a:rPr lang="en-US" sz="1400" dirty="0"/>
                        <a:t>5.2</a:t>
                      </a:r>
                    </a:p>
                  </a:txBody>
                  <a:tcPr marT="34290" marB="34290"/>
                </a:tc>
                <a:tc>
                  <a:txBody>
                    <a:bodyPr/>
                    <a:lstStyle/>
                    <a:p>
                      <a:r>
                        <a:rPr lang="en-US" sz="1400" dirty="0"/>
                        <a:t>2381</a:t>
                      </a:r>
                    </a:p>
                  </a:txBody>
                  <a:tcPr marT="34290" marB="34290"/>
                </a:tc>
                <a:tc>
                  <a:txBody>
                    <a:bodyPr/>
                    <a:lstStyle/>
                    <a:p>
                      <a:r>
                        <a:rPr lang="en-US" sz="1400" dirty="0"/>
                        <a:t>882</a:t>
                      </a:r>
                    </a:p>
                  </a:txBody>
                  <a:tcPr marT="34290" marB="34290"/>
                </a:tc>
                <a:extLst>
                  <a:ext uri="{0D108BD9-81ED-4DB2-BD59-A6C34878D82A}">
                    <a16:rowId xmlns:a16="http://schemas.microsoft.com/office/drawing/2014/main" xmlns="" val="10004"/>
                  </a:ext>
                </a:extLst>
              </a:tr>
              <a:tr h="278130">
                <a:tc>
                  <a:txBody>
                    <a:bodyPr/>
                    <a:lstStyle/>
                    <a:p>
                      <a:r>
                        <a:rPr lang="en-US" sz="1400" dirty="0"/>
                        <a:t>7.2</a:t>
                      </a:r>
                    </a:p>
                  </a:txBody>
                  <a:tcPr marT="34290" marB="34290"/>
                </a:tc>
                <a:tc>
                  <a:txBody>
                    <a:bodyPr/>
                    <a:lstStyle/>
                    <a:p>
                      <a:r>
                        <a:rPr lang="en-US" sz="1400" dirty="0"/>
                        <a:t>2.8</a:t>
                      </a:r>
                    </a:p>
                  </a:txBody>
                  <a:tcPr marT="34290" marB="34290"/>
                </a:tc>
                <a:tc>
                  <a:txBody>
                    <a:bodyPr/>
                    <a:lstStyle/>
                    <a:p>
                      <a:r>
                        <a:rPr lang="en-US" sz="1400" dirty="0"/>
                        <a:t>150.0</a:t>
                      </a:r>
                    </a:p>
                  </a:txBody>
                  <a:tcPr marT="34290" marB="34290"/>
                </a:tc>
                <a:tc>
                  <a:txBody>
                    <a:bodyPr/>
                    <a:lstStyle/>
                    <a:p>
                      <a:r>
                        <a:rPr lang="en-US" sz="1400" dirty="0"/>
                        <a:t>5.4</a:t>
                      </a:r>
                    </a:p>
                  </a:txBody>
                  <a:tcPr marT="34290" marB="34290"/>
                </a:tc>
                <a:tc>
                  <a:txBody>
                    <a:bodyPr/>
                    <a:lstStyle/>
                    <a:p>
                      <a:r>
                        <a:rPr lang="en-US" sz="1400" dirty="0"/>
                        <a:t>2521</a:t>
                      </a:r>
                    </a:p>
                  </a:txBody>
                  <a:tcPr marT="34290" marB="34290"/>
                </a:tc>
                <a:tc>
                  <a:txBody>
                    <a:bodyPr/>
                    <a:lstStyle/>
                    <a:p>
                      <a:r>
                        <a:rPr lang="en-US" sz="1400" dirty="0"/>
                        <a:t>900</a:t>
                      </a:r>
                    </a:p>
                  </a:txBody>
                  <a:tcPr marT="34290" marB="34290"/>
                </a:tc>
                <a:extLst>
                  <a:ext uri="{0D108BD9-81ED-4DB2-BD59-A6C34878D82A}">
                    <a16:rowId xmlns:a16="http://schemas.microsoft.com/office/drawing/2014/main" xmlns="" val="10005"/>
                  </a:ext>
                </a:extLst>
              </a:tr>
              <a:tr h="278130">
                <a:tc>
                  <a:txBody>
                    <a:bodyPr/>
                    <a:lstStyle/>
                    <a:p>
                      <a:r>
                        <a:rPr lang="en-US" sz="1400" dirty="0"/>
                        <a:t>9.0</a:t>
                      </a:r>
                    </a:p>
                  </a:txBody>
                  <a:tcPr marT="34290" marB="34290"/>
                </a:tc>
                <a:tc>
                  <a:txBody>
                    <a:bodyPr/>
                    <a:lstStyle/>
                    <a:p>
                      <a:r>
                        <a:rPr lang="en-US" sz="1400" dirty="0"/>
                        <a:t>3.8</a:t>
                      </a:r>
                    </a:p>
                  </a:txBody>
                  <a:tcPr marT="34290" marB="34290"/>
                </a:tc>
                <a:tc>
                  <a:txBody>
                    <a:bodyPr/>
                    <a:lstStyle/>
                    <a:p>
                      <a:r>
                        <a:rPr lang="en-US" sz="1400" dirty="0"/>
                        <a:t>187.6</a:t>
                      </a:r>
                    </a:p>
                  </a:txBody>
                  <a:tcPr marT="34290" marB="34290"/>
                </a:tc>
                <a:tc>
                  <a:txBody>
                    <a:bodyPr/>
                    <a:lstStyle/>
                    <a:p>
                      <a:r>
                        <a:rPr lang="en-US" sz="1400" dirty="0"/>
                        <a:t>4.9</a:t>
                      </a:r>
                    </a:p>
                  </a:txBody>
                  <a:tcPr marT="34290" marB="34290"/>
                </a:tc>
                <a:tc>
                  <a:txBody>
                    <a:bodyPr/>
                    <a:lstStyle/>
                    <a:p>
                      <a:r>
                        <a:rPr lang="en-US" sz="1400" dirty="0"/>
                        <a:t>3151</a:t>
                      </a:r>
                    </a:p>
                  </a:txBody>
                  <a:tcPr marT="34290" marB="34290"/>
                </a:tc>
                <a:tc>
                  <a:txBody>
                    <a:bodyPr/>
                    <a:lstStyle/>
                    <a:p>
                      <a:r>
                        <a:rPr lang="en-US" sz="1400" dirty="0"/>
                        <a:t>829</a:t>
                      </a:r>
                    </a:p>
                  </a:txBody>
                  <a:tcPr marT="34290" marB="34290"/>
                </a:tc>
                <a:extLst>
                  <a:ext uri="{0D108BD9-81ED-4DB2-BD59-A6C34878D82A}">
                    <a16:rowId xmlns:a16="http://schemas.microsoft.com/office/drawing/2014/main" xmlns="" val="10006"/>
                  </a:ext>
                </a:extLst>
              </a:tr>
            </a:tbl>
          </a:graphicData>
        </a:graphic>
      </p:graphicFrame>
      <p:sp>
        <p:nvSpPr>
          <p:cNvPr id="5" name="TextBox 4"/>
          <p:cNvSpPr txBox="1"/>
          <p:nvPr/>
        </p:nvSpPr>
        <p:spPr>
          <a:xfrm>
            <a:off x="3044950" y="586585"/>
            <a:ext cx="5112568" cy="1200329"/>
          </a:xfrm>
          <a:prstGeom prst="rect">
            <a:avLst/>
          </a:prstGeom>
          <a:noFill/>
        </p:spPr>
        <p:txBody>
          <a:bodyPr wrap="square" rtlCol="0">
            <a:spAutoFit/>
          </a:bodyPr>
          <a:lstStyle/>
          <a:p>
            <a:pPr marL="285750" indent="-285750">
              <a:buFont typeface="Wingdings" pitchFamily="2" charset="2"/>
              <a:buChar char="Ø"/>
            </a:pPr>
            <a:r>
              <a:rPr lang="en-US" dirty="0"/>
              <a:t>Hybrid battery  </a:t>
            </a:r>
          </a:p>
          <a:p>
            <a:endParaRPr lang="en-US" dirty="0"/>
          </a:p>
          <a:p>
            <a:r>
              <a:rPr lang="en-US" dirty="0" err="1"/>
              <a:t>Eh.batt</a:t>
            </a:r>
            <a:r>
              <a:rPr lang="en-US" dirty="0"/>
              <a:t> (EFC) = </a:t>
            </a:r>
            <a:r>
              <a:rPr lang="el-GR" dirty="0"/>
              <a:t>β_</a:t>
            </a:r>
            <a:r>
              <a:rPr lang="en-US" dirty="0" err="1"/>
              <a:t>batt</a:t>
            </a:r>
            <a:r>
              <a:rPr lang="en-US" dirty="0"/>
              <a:t> / (1-</a:t>
            </a:r>
            <a:r>
              <a:rPr lang="el-GR" dirty="0"/>
              <a:t>β_</a:t>
            </a:r>
            <a:r>
              <a:rPr lang="en-US" dirty="0" err="1"/>
              <a:t>batt</a:t>
            </a:r>
            <a:r>
              <a:rPr lang="en-US" dirty="0"/>
              <a:t>) FCEFC + (</a:t>
            </a:r>
            <a:r>
              <a:rPr lang="en-US" dirty="0" err="1"/>
              <a:t>temc⋅PFCHS</a:t>
            </a:r>
            <a:r>
              <a:rPr lang="en-US" dirty="0"/>
              <a:t>) </a:t>
            </a:r>
          </a:p>
        </p:txBody>
      </p:sp>
      <p:pic>
        <p:nvPicPr>
          <p:cNvPr id="6" name="Audio 5">
            <a:hlinkClick r:id="" action="ppaction://media"/>
            <a:extLst>
              <a:ext uri="{FF2B5EF4-FFF2-40B4-BE49-F238E27FC236}">
                <a16:creationId xmlns:a16="http://schemas.microsoft.com/office/drawing/2014/main" xmlns="" id="{AC85C89D-B63C-4DAC-B4BD-6043778E1497}"/>
              </a:ext>
            </a:extLst>
          </p:cNvPr>
          <p:cNvPicPr>
            <a:picLocks noChangeAspect="1"/>
          </p:cNvPicPr>
          <p:nvPr>
            <a:audioFile r:link="rId2"/>
            <p:extLst>
              <p:ext uri="{DAA4B4D4-6D71-4841-9C94-3DE7FCFB9230}">
                <p14:media xmlns:p14="http://schemas.microsoft.com/office/powerpoint/2010/main" xmlns="" r:embed="rId4"/>
              </p:ext>
            </p:extLst>
          </p:nvPr>
        </p:nvPicPr>
        <p:blipFill>
          <a:blip r:embed="rId5" cstate="print"/>
          <a:stretch>
            <a:fillRect/>
          </a:stretch>
        </p:blipFill>
        <p:spPr>
          <a:xfrm>
            <a:off x="8504238" y="4503738"/>
            <a:ext cx="487362" cy="487362"/>
          </a:xfrm>
          <a:prstGeom prst="rect">
            <a:avLst/>
          </a:prstGeom>
        </p:spPr>
      </p:pic>
    </p:spTree>
    <p:custDataLst>
      <p:tags r:id="rId1"/>
    </p:custDataLst>
    <p:extLst>
      <p:ext uri="{BB962C8B-B14F-4D97-AF65-F5344CB8AC3E}">
        <p14:creationId xmlns:p14="http://schemas.microsoft.com/office/powerpoint/2010/main" xmlns="" val="281789818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8999">
        <p15:prstTrans prst="airplane"/>
      </p:transition>
    </mc:Choice>
    <mc:Fallback>
      <p:transition spd="slow" advTm="899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6"/>
                </p:tgtEl>
              </p:cMediaNode>
            </p:audio>
          </p:childTnLst>
        </p:cTn>
      </p:par>
    </p:tnLst>
    <p:bldLst>
      <p:bldP spid="3"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3555" y="433880"/>
            <a:ext cx="6769953" cy="1569660"/>
          </a:xfrm>
          <a:prstGeom prst="rect">
            <a:avLst/>
          </a:prstGeom>
          <a:noFill/>
        </p:spPr>
        <p:txBody>
          <a:bodyPr wrap="square" rtlCol="0">
            <a:spAutoFit/>
          </a:bodyPr>
          <a:lstStyle/>
          <a:p>
            <a:pPr marL="285750" indent="-285750">
              <a:buFont typeface="Wingdings" pitchFamily="2" charset="2"/>
              <a:buChar char="Ø"/>
            </a:pPr>
            <a:r>
              <a:rPr lang="en-US" sz="1600" dirty="0"/>
              <a:t>Limitations and shortcomings of modern batteries and propellants  </a:t>
            </a:r>
          </a:p>
          <a:p>
            <a:pPr marL="285750" indent="-285750">
              <a:buFont typeface="Courier New" pitchFamily="49" charset="0"/>
              <a:buChar char="o"/>
            </a:pPr>
            <a:r>
              <a:rPr lang="en-US" sz="1600" dirty="0"/>
              <a:t>Problem with batteries is temperature </a:t>
            </a:r>
          </a:p>
          <a:p>
            <a:pPr marL="285750" indent="-285750">
              <a:buFont typeface="Courier New" pitchFamily="49" charset="0"/>
              <a:buChar char="o"/>
            </a:pPr>
            <a:r>
              <a:rPr lang="en-US" sz="1600" dirty="0"/>
              <a:t>Extreme temperatures supports the formation of lithium dendrites which lead to various problems.  </a:t>
            </a:r>
          </a:p>
          <a:p>
            <a:pPr marL="285750" indent="-285750">
              <a:buFont typeface="Courier New" pitchFamily="49" charset="0"/>
              <a:buChar char="o"/>
            </a:pPr>
            <a:r>
              <a:rPr lang="en-US" sz="1600" dirty="0"/>
              <a:t>Optimum temperature - from 10 ° C to 30 ° C. </a:t>
            </a:r>
          </a:p>
          <a:p>
            <a:pPr marL="285750" indent="-285750">
              <a:buFont typeface="Courier New" pitchFamily="49" charset="0"/>
              <a:buChar char="o"/>
            </a:pPr>
            <a:r>
              <a:rPr lang="en-US" sz="1600" dirty="0"/>
              <a:t>Charging lithium batteries can also be </a:t>
            </a:r>
            <a:r>
              <a:rPr lang="en-US" sz="1600" dirty="0" err="1"/>
              <a:t>harmfull</a:t>
            </a:r>
            <a:endParaRPr lang="en-US" sz="1600" dirty="0"/>
          </a:p>
        </p:txBody>
      </p:sp>
      <p:sp>
        <p:nvSpPr>
          <p:cNvPr id="4" name="TextBox 3"/>
          <p:cNvSpPr txBox="1"/>
          <p:nvPr/>
        </p:nvSpPr>
        <p:spPr>
          <a:xfrm>
            <a:off x="143555" y="2419045"/>
            <a:ext cx="8424936" cy="1815882"/>
          </a:xfrm>
          <a:prstGeom prst="rect">
            <a:avLst/>
          </a:prstGeom>
          <a:noFill/>
        </p:spPr>
        <p:txBody>
          <a:bodyPr wrap="square" rtlCol="0">
            <a:spAutoFit/>
          </a:bodyPr>
          <a:lstStyle/>
          <a:p>
            <a:pPr marL="285750" indent="-285750">
              <a:buFont typeface="Wingdings" pitchFamily="2" charset="2"/>
              <a:buChar char="Ø"/>
            </a:pPr>
            <a:r>
              <a:rPr lang="en-US" sz="1400" dirty="0"/>
              <a:t>Graphene batteries </a:t>
            </a:r>
          </a:p>
          <a:p>
            <a:endParaRPr lang="en-US" sz="1400" dirty="0"/>
          </a:p>
          <a:p>
            <a:pPr marL="285750" indent="-285750">
              <a:buFont typeface="Courier New" pitchFamily="49" charset="0"/>
              <a:buChar char="o"/>
            </a:pPr>
            <a:r>
              <a:rPr lang="en-US" sz="1400" dirty="0"/>
              <a:t>Graphene - allotropic modification of carbon in the form of a thin plate.   </a:t>
            </a:r>
          </a:p>
          <a:p>
            <a:pPr marL="285750" indent="-285750">
              <a:buFont typeface="Courier New" pitchFamily="49" charset="0"/>
              <a:buChar char="o"/>
            </a:pPr>
            <a:r>
              <a:rPr lang="en-US" sz="1400" dirty="0"/>
              <a:t>Atoms are arranged in a hexagon shape. </a:t>
            </a:r>
          </a:p>
          <a:p>
            <a:pPr marL="285750" indent="-285750">
              <a:buFont typeface="Courier New" pitchFamily="49" charset="0"/>
              <a:buChar char="o"/>
            </a:pPr>
            <a:r>
              <a:rPr lang="en-US" sz="1400" dirty="0"/>
              <a:t>Properties: excellent thermal and electrical conductivity, high strength and flexibility and very low mass.   </a:t>
            </a:r>
          </a:p>
          <a:p>
            <a:pPr marL="285750" indent="-285750">
              <a:buFont typeface="Courier New" pitchFamily="49" charset="0"/>
              <a:buChar char="o"/>
            </a:pPr>
            <a:r>
              <a:rPr lang="en-US" sz="1400" dirty="0"/>
              <a:t>Key advantages: smaller weight, faster charging, longer service life (Heat is the main culprit for shortening battery life), much higher energy density, greater safety. </a:t>
            </a:r>
          </a:p>
          <a:p>
            <a:pPr marL="285750" indent="-285750">
              <a:buFont typeface="Courier New" pitchFamily="49" charset="0"/>
              <a:buChar char="o"/>
            </a:pPr>
            <a:r>
              <a:rPr lang="en-US" sz="1400" dirty="0"/>
              <a:t>Graphene is still a new material.</a:t>
            </a:r>
          </a:p>
        </p:txBody>
      </p:sp>
      <p:pic>
        <p:nvPicPr>
          <p:cNvPr id="6" name="Picture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182820" y="1502815"/>
            <a:ext cx="2686050" cy="1278731"/>
          </a:xfrm>
          <a:prstGeom prst="rect">
            <a:avLst/>
          </a:prstGeom>
        </p:spPr>
      </p:pic>
      <p:pic>
        <p:nvPicPr>
          <p:cNvPr id="8" name="Audio 7">
            <a:hlinkClick r:id="" action="ppaction://media"/>
            <a:extLst>
              <a:ext uri="{FF2B5EF4-FFF2-40B4-BE49-F238E27FC236}">
                <a16:creationId xmlns:a16="http://schemas.microsoft.com/office/drawing/2014/main" xmlns="" id="{D1DE64DC-E840-46F5-986F-4BCD56C1D324}"/>
              </a:ext>
            </a:extLst>
          </p:cNvPr>
          <p:cNvPicPr>
            <a:picLocks noChangeAspect="1"/>
          </p:cNvPicPr>
          <p:nvPr>
            <a:audioFile r:link="rId2"/>
            <p:extLst>
              <p:ext uri="{DAA4B4D4-6D71-4841-9C94-3DE7FCFB9230}">
                <p14:media xmlns:p14="http://schemas.microsoft.com/office/powerpoint/2010/main" xmlns="" r:embed="rId5"/>
              </p:ext>
            </p:extLst>
          </p:nvPr>
        </p:nvPicPr>
        <p:blipFill>
          <a:blip r:embed="rId6" cstate="print"/>
          <a:stretch>
            <a:fillRect/>
          </a:stretch>
        </p:blipFill>
        <p:spPr>
          <a:xfrm>
            <a:off x="8504238" y="4503738"/>
            <a:ext cx="487362" cy="487362"/>
          </a:xfrm>
          <a:prstGeom prst="rect">
            <a:avLst/>
          </a:prstGeom>
        </p:spPr>
      </p:pic>
    </p:spTree>
    <p:custDataLst>
      <p:tags r:id="rId1"/>
    </p:custDataLst>
    <p:extLst>
      <p:ext uri="{BB962C8B-B14F-4D97-AF65-F5344CB8AC3E}">
        <p14:creationId xmlns:p14="http://schemas.microsoft.com/office/powerpoint/2010/main" xmlns="" val="323547629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76609">
        <p15:prstTrans prst="airplane"/>
      </p:transition>
    </mc:Choice>
    <mc:Fallback>
      <p:transition spd="slow" advTm="7660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8"/>
                </p:tgtEl>
              </p:cMediaNode>
            </p:audio>
          </p:childTnLst>
        </p:cTn>
      </p:par>
    </p:tnLst>
    <p:bldLst>
      <p:bldP spid="3"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28720" y="2266340"/>
            <a:ext cx="5191970" cy="461665"/>
          </a:xfrm>
          <a:prstGeom prst="rect">
            <a:avLst/>
          </a:prstGeom>
          <a:noFill/>
        </p:spPr>
        <p:txBody>
          <a:bodyPr wrap="square" rtlCol="0">
            <a:spAutoFit/>
          </a:bodyPr>
          <a:lstStyle/>
          <a:p>
            <a:r>
              <a:rPr lang="en-US" sz="2400" b="1" dirty="0"/>
              <a:t>THANK YOU FOR YOUR ATTENTION!</a:t>
            </a:r>
          </a:p>
        </p:txBody>
      </p:sp>
      <p:pic>
        <p:nvPicPr>
          <p:cNvPr id="5" name="Audio 4">
            <a:hlinkClick r:id="" action="ppaction://media"/>
            <a:extLst>
              <a:ext uri="{FF2B5EF4-FFF2-40B4-BE49-F238E27FC236}">
                <a16:creationId xmlns:a16="http://schemas.microsoft.com/office/drawing/2014/main" xmlns="" id="{A0F7AF3E-13AD-42B4-85EB-2013F70B7369}"/>
              </a:ext>
            </a:extLst>
          </p:cNvPr>
          <p:cNvPicPr>
            <a:picLocks noChangeAspect="1"/>
          </p:cNvPicPr>
          <p:nvPr>
            <a:audioFile r:link="rId1"/>
            <p:extLst>
              <p:ext uri="{DAA4B4D4-6D71-4841-9C94-3DE7FCFB9230}">
                <p14:media xmlns:p14="http://schemas.microsoft.com/office/powerpoint/2010/main" xmlns="" r:embed="rId3"/>
              </p:ext>
            </p:extLst>
          </p:nvPr>
        </p:nvPicPr>
        <p:blipFill>
          <a:blip r:embed="rId4" cstate="print"/>
          <a:stretch>
            <a:fillRect/>
          </a:stretch>
        </p:blipFill>
        <p:spPr>
          <a:xfrm>
            <a:off x="8504238" y="4503738"/>
            <a:ext cx="487362" cy="487362"/>
          </a:xfrm>
          <a:prstGeom prst="rect">
            <a:avLst/>
          </a:prstGeom>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5095">
        <p15:prstTrans prst="airplane"/>
      </p:transition>
    </mc:Choice>
    <mc:Fallback>
      <p:transition spd="slow" advTm="509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6|3.4|5.6|3.6"/>
</p:tagLst>
</file>

<file path=ppt/tags/tag2.xml><?xml version="1.0" encoding="utf-8"?>
<p:tagLst xmlns:a="http://schemas.openxmlformats.org/drawingml/2006/main" xmlns:r="http://schemas.openxmlformats.org/officeDocument/2006/relationships" xmlns:p="http://schemas.openxmlformats.org/presentationml/2006/main">
  <p:tag name="TIMING" val="|0.8|2.8|1.4|8.9|9.8|3.5|13.7"/>
</p:tagLst>
</file>

<file path=ppt/tags/tag3.xml><?xml version="1.0" encoding="utf-8"?>
<p:tagLst xmlns:a="http://schemas.openxmlformats.org/drawingml/2006/main" xmlns:r="http://schemas.openxmlformats.org/officeDocument/2006/relationships" xmlns:p="http://schemas.openxmlformats.org/presentationml/2006/main">
  <p:tag name="TIMING" val="|0.5|3.8|11.8"/>
</p:tagLst>
</file>

<file path=ppt/tags/tag4.xml><?xml version="1.0" encoding="utf-8"?>
<p:tagLst xmlns:a="http://schemas.openxmlformats.org/drawingml/2006/main" xmlns:r="http://schemas.openxmlformats.org/officeDocument/2006/relationships" xmlns:p="http://schemas.openxmlformats.org/presentationml/2006/main">
  <p:tag name="TIMING" val="|1|8.3"/>
</p:tagLst>
</file>

<file path=ppt/tags/tag5.xml><?xml version="1.0" encoding="utf-8"?>
<p:tagLst xmlns:a="http://schemas.openxmlformats.org/drawingml/2006/main" xmlns:r="http://schemas.openxmlformats.org/officeDocument/2006/relationships" xmlns:p="http://schemas.openxmlformats.org/presentationml/2006/main">
  <p:tag name="TIMING" val="|0.1|19.8"/>
</p:tagLst>
</file>

<file path=ppt/tags/tag6.xml><?xml version="1.0" encoding="utf-8"?>
<p:tagLst xmlns:a="http://schemas.openxmlformats.org/drawingml/2006/main" xmlns:r="http://schemas.openxmlformats.org/officeDocument/2006/relationships" xmlns:p="http://schemas.openxmlformats.org/presentationml/2006/main">
  <p:tag name="TIMING" val="|0.1|2.2|7|5.4|3.7|8.5|9"/>
</p:tagLst>
</file>

<file path=ppt/tags/tag7.xml><?xml version="1.0" encoding="utf-8"?>
<p:tagLst xmlns:a="http://schemas.openxmlformats.org/drawingml/2006/main" xmlns:r="http://schemas.openxmlformats.org/officeDocument/2006/relationships" xmlns:p="http://schemas.openxmlformats.org/presentationml/2006/main">
  <p:tag name="TIMING" val="|1.2|6.4|4.8|5.1|4.6|24.5"/>
</p:tagLst>
</file>

<file path=ppt/tags/tag8.xml><?xml version="1.0" encoding="utf-8"?>
<p:tagLst xmlns:a="http://schemas.openxmlformats.org/drawingml/2006/main" xmlns:r="http://schemas.openxmlformats.org/officeDocument/2006/relationships" xmlns:p="http://schemas.openxmlformats.org/presentationml/2006/main">
  <p:tag name="TIMING" val="|1|3.4|11.6|6.9|6"/>
</p:tagLst>
</file>

<file path=ppt/tags/tag9.xml><?xml version="1.0" encoding="utf-8"?>
<p:tagLst xmlns:a="http://schemas.openxmlformats.org/drawingml/2006/main" xmlns:r="http://schemas.openxmlformats.org/officeDocument/2006/relationships" xmlns:p="http://schemas.openxmlformats.org/presentationml/2006/main">
  <p:tag name="TIMING" val="|0.4|4|4.3|1.2|2|2.8|1.5"/>
</p:tagLst>
</file>

<file path=ppt/tags/tag10.xml><?xml version="1.0" encoding="utf-8"?>
<p:tagLst xmlns:a="http://schemas.openxmlformats.org/drawingml/2006/main" xmlns:r="http://schemas.openxmlformats.org/officeDocument/2006/relationships" xmlns:p="http://schemas.openxmlformats.org/presentationml/2006/main">
  <p:tag name="TIMING" val="|0.1|2.2|3"/>
</p:tagLst>
</file>

<file path=ppt/tags/tag11.xml><?xml version="1.0" encoding="utf-8"?>
<p:tagLst xmlns:a="http://schemas.openxmlformats.org/drawingml/2006/main" xmlns:r="http://schemas.openxmlformats.org/officeDocument/2006/relationships" xmlns:p="http://schemas.openxmlformats.org/presentationml/2006/main">
  <p:tag name="TIMING" val="|0.5|27.2|43.9"/>
</p:tagLst>
</file>

<file path=ppt/theme/theme1.xml><?xml version="1.0" encoding="utf-8"?>
<a:theme xmlns:a="http://schemas.openxmlformats.org/drawingml/2006/main" name="3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C0C11A5E6C63F4FBEA6907B4A88B4AD" ma:contentTypeVersion="10" ma:contentTypeDescription="Create a new document." ma:contentTypeScope="" ma:versionID="cd5ada3b25be18852f30643f65b80352">
  <xsd:schema xmlns:xsd="http://www.w3.org/2001/XMLSchema" xmlns:xs="http://www.w3.org/2001/XMLSchema" xmlns:p="http://schemas.microsoft.com/office/2006/metadata/properties" xmlns:ns2="8b93a158-c9bf-4b68-bd84-9fb05d028ac4" targetNamespace="http://schemas.microsoft.com/office/2006/metadata/properties" ma:root="true" ma:fieldsID="c0b448417f8479e7e98506f0ac37e25f" ns2:_="">
    <xsd:import namespace="8b93a158-c9bf-4b68-bd84-9fb05d028ac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93a158-c9bf-4b68-bd84-9fb05d028a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1BD5D6D-982C-48B4-B370-62DC92C35F1F}"/>
</file>

<file path=customXml/itemProps2.xml><?xml version="1.0" encoding="utf-8"?>
<ds:datastoreItem xmlns:ds="http://schemas.openxmlformats.org/officeDocument/2006/customXml" ds:itemID="{5B2C60AF-9A0D-43EA-BA1B-90FBEB1534DF}"/>
</file>

<file path=customXml/itemProps3.xml><?xml version="1.0" encoding="utf-8"?>
<ds:datastoreItem xmlns:ds="http://schemas.openxmlformats.org/officeDocument/2006/customXml" ds:itemID="{91F8D242-A008-4C3B-AA4C-C8AE5F8E7DCC}"/>
</file>

<file path=docProps/app.xml><?xml version="1.0" encoding="utf-8"?>
<Properties xmlns="http://schemas.openxmlformats.org/officeDocument/2006/extended-properties" xmlns:vt="http://schemas.openxmlformats.org/officeDocument/2006/docPropsVTypes">
  <Template>VA template - latinica</Template>
  <TotalTime>0</TotalTime>
  <Words>920</Words>
  <Application>Microsoft Office PowerPoint</Application>
  <PresentationFormat>On-screen Show (16:9)</PresentationFormat>
  <Paragraphs>157</Paragraphs>
  <Slides>27</Slides>
  <Notes>1</Notes>
  <HiddenSlides>0</HiddenSlides>
  <MMClips>26</MMClips>
  <ScaleCrop>false</ScaleCrop>
  <HeadingPairs>
    <vt:vector size="4" baseType="variant">
      <vt:variant>
        <vt:lpstr>Theme</vt:lpstr>
      </vt:variant>
      <vt:variant>
        <vt:i4>3</vt:i4>
      </vt:variant>
      <vt:variant>
        <vt:lpstr>Slide Titles</vt:lpstr>
      </vt:variant>
      <vt:variant>
        <vt:i4>27</vt:i4>
      </vt:variant>
    </vt:vector>
  </HeadingPairs>
  <TitlesOfParts>
    <vt:vector size="30" baseType="lpstr">
      <vt:lpstr>3_Office Theme</vt:lpstr>
      <vt:lpstr>Office Theme</vt:lpstr>
      <vt:lpstr>Custom Design</vt:lpstr>
      <vt:lpstr>Slide 1</vt:lpstr>
      <vt:lpstr>Drone basics </vt:lpstr>
      <vt:lpstr>What is drone?</vt:lpstr>
      <vt:lpstr>History of drone</vt:lpstr>
      <vt:lpstr>Classification</vt:lpstr>
      <vt:lpstr>Drone components</vt:lpstr>
      <vt:lpstr>Drone structure</vt:lpstr>
      <vt:lpstr>Multicopters</vt:lpstr>
      <vt:lpstr>Quadcopter control</vt:lpstr>
      <vt:lpstr>Drone stability control</vt:lpstr>
      <vt:lpstr>Command and Control System  </vt:lpstr>
      <vt:lpstr>RC transmitter</vt:lpstr>
      <vt:lpstr>Receiver</vt:lpstr>
      <vt:lpstr>Autopilot</vt:lpstr>
      <vt:lpstr>Fuel </vt:lpstr>
      <vt:lpstr>BASIC FUEL PROPERTIES </vt:lpstr>
      <vt:lpstr>MAIN FEATURES OF THE BATTERY </vt:lpstr>
      <vt:lpstr>LITHIUM POLYMER BATTERIES </vt:lpstr>
      <vt:lpstr>Slide 19</vt:lpstr>
      <vt:lpstr>Slide 20</vt:lpstr>
      <vt:lpstr>Lithium-ion batteries</vt:lpstr>
      <vt:lpstr>Hydrogen fuel cells</vt:lpstr>
      <vt:lpstr>Solar energy as a fuel</vt:lpstr>
      <vt:lpstr> TYPES OF FUEL CELLS AND METHOD OF SELECTION </vt:lpstr>
      <vt:lpstr>Slide 25</vt:lpstr>
      <vt:lpstr>Slide 26</vt:lpstr>
      <vt:lpstr>Slide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2021-05-27T13:33:45Z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0x0101000C0C11A5E6C63F4FBEA6907B4A88B4AD</vt:lpwstr>
  </property>
</Properties>
</file>